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6" r:id="rId3"/>
    <p:sldId id="277" r:id="rId4"/>
    <p:sldId id="279" r:id="rId5"/>
    <p:sldId id="278" r:id="rId6"/>
    <p:sldId id="280" r:id="rId7"/>
    <p:sldId id="281" r:id="rId8"/>
    <p:sldId id="282" r:id="rId9"/>
    <p:sldId id="283" r:id="rId10"/>
    <p:sldId id="284" r:id="rId11"/>
    <p:sldId id="285" r:id="rId12"/>
    <p:sldId id="271" r:id="rId13"/>
    <p:sldId id="286" r:id="rId14"/>
    <p:sldId id="289" r:id="rId15"/>
    <p:sldId id="287" r:id="rId16"/>
    <p:sldId id="291" r:id="rId17"/>
    <p:sldId id="290" r:id="rId18"/>
    <p:sldId id="288" r:id="rId19"/>
    <p:sldId id="292" r:id="rId20"/>
    <p:sldId id="294" r:id="rId21"/>
    <p:sldId id="295" r:id="rId22"/>
    <p:sldId id="297" r:id="rId23"/>
    <p:sldId id="264" r:id="rId24"/>
    <p:sldId id="298" r:id="rId25"/>
    <p:sldId id="266" r:id="rId26"/>
    <p:sldId id="272" r:id="rId27"/>
    <p:sldId id="273" r:id="rId28"/>
    <p:sldId id="299" r:id="rId29"/>
    <p:sldId id="274" r:id="rId30"/>
    <p:sldId id="275" r:id="rId31"/>
    <p:sldId id="257" r:id="rId32"/>
    <p:sldId id="259" r:id="rId33"/>
    <p:sldId id="260" r:id="rId34"/>
    <p:sldId id="261" r:id="rId35"/>
    <p:sldId id="262" r:id="rId36"/>
    <p:sldId id="263" r:id="rId37"/>
    <p:sldId id="304" r:id="rId38"/>
    <p:sldId id="300" r:id="rId39"/>
    <p:sldId id="301" r:id="rId40"/>
    <p:sldId id="302" r:id="rId41"/>
    <p:sldId id="30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60"/>
  </p:normalViewPr>
  <p:slideViewPr>
    <p:cSldViewPr>
      <p:cViewPr varScale="1">
        <p:scale>
          <a:sx n="75" d="100"/>
          <a:sy n="75" d="100"/>
        </p:scale>
        <p:origin x="103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192C75B-59F7-49A2-814B-8F43E14A40C2}" type="datetimeFigureOut">
              <a:rPr lang="en-US"/>
              <a:pPr>
                <a:defRPr/>
              </a:pPr>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A0C1265-F8B6-42D0-BF70-2921940320E0}" type="slidenum">
              <a:rPr lang="en-US"/>
              <a:pPr>
                <a:defRPr/>
              </a:pPr>
              <a:t>‹#›</a:t>
            </a:fld>
            <a:endParaRPr lang="en-US"/>
          </a:p>
        </p:txBody>
      </p:sp>
    </p:spTree>
    <p:extLst>
      <p:ext uri="{BB962C8B-B14F-4D97-AF65-F5344CB8AC3E}">
        <p14:creationId xmlns:p14="http://schemas.microsoft.com/office/powerpoint/2010/main" val="31968572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1DB212-BD3F-4E60-BA52-4910C4975E04}" type="slidenum">
              <a:rPr lang="en-US"/>
              <a:pPr/>
              <a:t>1</a:t>
            </a:fld>
            <a:endParaRPr lang="en-US"/>
          </a:p>
        </p:txBody>
      </p:sp>
    </p:spTree>
    <p:extLst>
      <p:ext uri="{BB962C8B-B14F-4D97-AF65-F5344CB8AC3E}">
        <p14:creationId xmlns:p14="http://schemas.microsoft.com/office/powerpoint/2010/main" val="123272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709BFB-1667-4E1F-9389-4AF0775E56A2}" type="slidenum">
              <a:rPr lang="en-US"/>
              <a:pPr/>
              <a:t>32</a:t>
            </a:fld>
            <a:endParaRPr lang="en-US"/>
          </a:p>
        </p:txBody>
      </p:sp>
    </p:spTree>
    <p:extLst>
      <p:ext uri="{BB962C8B-B14F-4D97-AF65-F5344CB8AC3E}">
        <p14:creationId xmlns:p14="http://schemas.microsoft.com/office/powerpoint/2010/main" val="347612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181686-D8B3-450E-81C1-FAAFC7E9DD78}" type="slidenum">
              <a:rPr lang="en-US"/>
              <a:pPr/>
              <a:t>33</a:t>
            </a:fld>
            <a:endParaRPr lang="en-US"/>
          </a:p>
        </p:txBody>
      </p:sp>
    </p:spTree>
    <p:extLst>
      <p:ext uri="{BB962C8B-B14F-4D97-AF65-F5344CB8AC3E}">
        <p14:creationId xmlns:p14="http://schemas.microsoft.com/office/powerpoint/2010/main" val="10280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211620-36A5-4965-BD35-A2C22B9E7BE6}" type="slidenum">
              <a:rPr lang="en-US"/>
              <a:pPr/>
              <a:t>34</a:t>
            </a:fld>
            <a:endParaRPr lang="en-US"/>
          </a:p>
        </p:txBody>
      </p:sp>
    </p:spTree>
    <p:extLst>
      <p:ext uri="{BB962C8B-B14F-4D97-AF65-F5344CB8AC3E}">
        <p14:creationId xmlns:p14="http://schemas.microsoft.com/office/powerpoint/2010/main" val="282773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11996E-520E-4764-B9B0-E8A56889DC6C}" type="slidenum">
              <a:rPr lang="en-US"/>
              <a:pPr/>
              <a:t>35</a:t>
            </a:fld>
            <a:endParaRPr lang="en-US"/>
          </a:p>
        </p:txBody>
      </p:sp>
    </p:spTree>
    <p:extLst>
      <p:ext uri="{BB962C8B-B14F-4D97-AF65-F5344CB8AC3E}">
        <p14:creationId xmlns:p14="http://schemas.microsoft.com/office/powerpoint/2010/main" val="205404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678818-7356-42D2-9BFA-1EE7D2F8D280}" type="slidenum">
              <a:rPr lang="en-US"/>
              <a:pPr/>
              <a:t>36</a:t>
            </a:fld>
            <a:endParaRPr lang="en-US"/>
          </a:p>
        </p:txBody>
      </p:sp>
    </p:spTree>
    <p:extLst>
      <p:ext uri="{BB962C8B-B14F-4D97-AF65-F5344CB8AC3E}">
        <p14:creationId xmlns:p14="http://schemas.microsoft.com/office/powerpoint/2010/main" val="282511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65F22F-14B4-4882-B453-02F7836E27A8}" type="slidenum">
              <a:rPr lang="en-US"/>
              <a:pPr/>
              <a:t>12</a:t>
            </a:fld>
            <a:endParaRPr lang="en-US"/>
          </a:p>
        </p:txBody>
      </p:sp>
    </p:spTree>
    <p:extLst>
      <p:ext uri="{BB962C8B-B14F-4D97-AF65-F5344CB8AC3E}">
        <p14:creationId xmlns:p14="http://schemas.microsoft.com/office/powerpoint/2010/main" val="208241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453D44-571B-4970-BDE2-273B00391653}" type="slidenum">
              <a:rPr lang="en-US"/>
              <a:pPr/>
              <a:t>23</a:t>
            </a:fld>
            <a:endParaRPr lang="en-US"/>
          </a:p>
        </p:txBody>
      </p:sp>
    </p:spTree>
    <p:extLst>
      <p:ext uri="{BB962C8B-B14F-4D97-AF65-F5344CB8AC3E}">
        <p14:creationId xmlns:p14="http://schemas.microsoft.com/office/powerpoint/2010/main" val="182188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57BDB-4C5D-4619-9293-7DD56B106928}" type="slidenum">
              <a:rPr lang="en-US"/>
              <a:pPr/>
              <a:t>25</a:t>
            </a:fld>
            <a:endParaRPr lang="en-US"/>
          </a:p>
        </p:txBody>
      </p:sp>
    </p:spTree>
    <p:extLst>
      <p:ext uri="{BB962C8B-B14F-4D97-AF65-F5344CB8AC3E}">
        <p14:creationId xmlns:p14="http://schemas.microsoft.com/office/powerpoint/2010/main" val="97184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2AB6E-6B6A-492B-8745-62142047536C}" type="slidenum">
              <a:rPr lang="en-US"/>
              <a:pPr/>
              <a:t>26</a:t>
            </a:fld>
            <a:endParaRPr lang="en-US"/>
          </a:p>
        </p:txBody>
      </p:sp>
    </p:spTree>
    <p:extLst>
      <p:ext uri="{BB962C8B-B14F-4D97-AF65-F5344CB8AC3E}">
        <p14:creationId xmlns:p14="http://schemas.microsoft.com/office/powerpoint/2010/main" val="113110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A83181-021E-4FC5-93EC-D06911D17244}" type="slidenum">
              <a:rPr lang="en-US"/>
              <a:pPr/>
              <a:t>27</a:t>
            </a:fld>
            <a:endParaRPr lang="en-US"/>
          </a:p>
        </p:txBody>
      </p:sp>
    </p:spTree>
    <p:extLst>
      <p:ext uri="{BB962C8B-B14F-4D97-AF65-F5344CB8AC3E}">
        <p14:creationId xmlns:p14="http://schemas.microsoft.com/office/powerpoint/2010/main" val="10333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9B3A8-B345-41FA-9B56-526DE4EF8EBD}" type="slidenum">
              <a:rPr lang="en-US"/>
              <a:pPr/>
              <a:t>29</a:t>
            </a:fld>
            <a:endParaRPr lang="en-US"/>
          </a:p>
        </p:txBody>
      </p:sp>
    </p:spTree>
    <p:extLst>
      <p:ext uri="{BB962C8B-B14F-4D97-AF65-F5344CB8AC3E}">
        <p14:creationId xmlns:p14="http://schemas.microsoft.com/office/powerpoint/2010/main" val="419536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446D1-A8D9-4C6C-A25E-8CE2C7B28742}" type="slidenum">
              <a:rPr lang="en-US"/>
              <a:pPr/>
              <a:t>30</a:t>
            </a:fld>
            <a:endParaRPr lang="en-US"/>
          </a:p>
        </p:txBody>
      </p:sp>
    </p:spTree>
    <p:extLst>
      <p:ext uri="{BB962C8B-B14F-4D97-AF65-F5344CB8AC3E}">
        <p14:creationId xmlns:p14="http://schemas.microsoft.com/office/powerpoint/2010/main" val="125399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E286CE-FB1B-440D-B5F6-3E9C058504CE}" type="slidenum">
              <a:rPr lang="en-US"/>
              <a:pPr/>
              <a:t>31</a:t>
            </a:fld>
            <a:endParaRPr lang="en-US"/>
          </a:p>
        </p:txBody>
      </p:sp>
    </p:spTree>
    <p:extLst>
      <p:ext uri="{BB962C8B-B14F-4D97-AF65-F5344CB8AC3E}">
        <p14:creationId xmlns:p14="http://schemas.microsoft.com/office/powerpoint/2010/main" val="276965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64E57-E999-48CF-BB41-4B6C89206B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2A830C-5F77-4BC3-8AEF-0ED39A2477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FDCE7-F53C-4987-984F-D404616E84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B64F6F-D3FB-49EE-9F98-75D22F4ABC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C375B-88D0-437D-8489-7D49D19651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8DA255-CE1D-4FE9-85EC-A39E4D4C1D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962834-2EB1-4B33-815F-F8C842F059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666687-1AC7-4835-B399-8C1356DF82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677895-C1CA-470E-A96D-7E2F324CDC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683198-EB8B-4255-BED6-1850C08F7E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5A06B-EC40-421F-9209-0F71911AD4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C41E601-FFB0-4926-88AF-E8C9457E9F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rds.yahoo.com/_ylt=A9G_bDtkWghKomoBOrmjzbkF/SIG=12begvnb1/EXP=1242147812/**http:/livedesignonline.com/theatre/FROST%20NIXON.jpg" TargetMode="External"/><Relationship Id="rId3" Type="http://schemas.openxmlformats.org/officeDocument/2006/relationships/hyperlink" Target="http://en.wikipedia.org/wiki/File:Okla_bway_1943.jpg" TargetMode="External"/><Relationship Id="rId7" Type="http://schemas.openxmlformats.org/officeDocument/2006/relationships/hyperlink" Target="http://rds.yahoo.com/_ylt=A9G_bDuXWQhKHmoBmrCjzbkF/SIG=12tii52bq/EXP=1242147607/**http:/www.onlineseats.com/upload/theater/217_the_waiting-for-godot-2.jpg" TargetMode="Externa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hyperlink" Target="http://rds.yahoo.com/_ylt=A9G_bI8zWghKUzoAGFajzbkF/SIG=125etrpgu/EXP=1242147763/**http:/www.carpentersquare.com/images/glass06.jpg" TargetMode="External"/><Relationship Id="rId5" Type="http://schemas.openxmlformats.org/officeDocument/2006/relationships/hyperlink" Target="http://rds.yahoo.com/_ylt=A9G_bDlhWQhKrVwBLBajzbkF/SIG=129ijluln/EXP=1242147553/**http:/www.frontrowking.com/theatre/Wicked/wicked.jpg" TargetMode="External"/><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hyperlink" Target="http://rds.yahoo.com/_ylt=A9G_bF7GWQhKk3IBHAeJzbkF;_ylu=X3oDMTBqY2pzbGhoBHBvcwMxMQRzZWMDc3IEdnRpZAM-/SIG=1ld4nm6of/EXP=1242147654/**http:/images.search.yahoo.com/images/view?back=http%3A%2F%2Fimages.search.yahoo.com%2Fsearch%2Fimages%3Ffr2%3Dsg-gac-sy%26p%3Da%2520streetcar%2520named%2520desire%26ei%3D%26iscqry%3D%26fr%3D&amp;w=450&amp;h=331&amp;imgurl=media.monstersandcritics.com%2Farticles%2F1165054%2Farticle_images%2Fstreetcar2.jpg&amp;rurl=http%3A%2F%2Fdvd.monstersandcritics.com%2Freviews%2Farticle_1165054.php%2FDVD_Review_A_Streetcar_Named_Desire_-_Two-Disc_Special_Edition&amp;size=22k&amp;name=streetcar2+jpg&amp;p=a+streetcar+named+desire&amp;oid=78e046756ff0e2d0&amp;no=11&amp;tt=17639&amp;sigr=13sr2lo7d&amp;sigi=12bmqu2nj&amp;sigb=13bhu8ebe" TargetMode="External"/><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George_bernard_shaw.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rds.yahoo.com/_ylt=A9G_bDqFdwtKH3EBQJ.jzbkF/SIG=12n270jku/EXP=1242351877/**http:/www.movieposterclassics.com/images/BigMyFairLadyUmbrella.jpg"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en.wikipedia.org/wiki/File:Johnny_Johnson(1).gi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August_Strindberg.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File:ONeill-Eugene-LOC.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File:The_Persistence_of_Memory.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n.wikipedia.org/wiki/File:Waiting_for_Godot_set_Theatre_Royal_Haymarket_2009.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9G_bF.BngtKTscAz_ijzbkF/SIG=129phgsd4/EXP=1242361857/**http:/www.uri.edu/personal/szunjic/philos/snoopy.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File:Samuel_Beckett,_Pic,_1.jpg" TargetMode="Externa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rds.yahoo.com/_ylt=A9G_bDjBnAtKIggA7ZuJzbkF;_ylu=X3oDMTBpdnJhMHUzBHBvcwMxBHNlYwNzcgR2dGlkAw--/SIG=1h78hcl3f/EXP=1242361409/**http:/images.search.yahoo.com/images/view?back=http%3A%2F%2Fimages.search.yahoo.com%2Fsearch%2Fimages%3Fei%3DUTF-8%26p%3Dsamuel%2520beckett%26fr2%3Dtab-web%26fr%3Dyfp-t-501-s&amp;w=842&amp;h=1069&amp;imgurl=www.cuttingball.com%2Fimages%2Fendgame%2Fart_livre_pic_beckett_samuel.jpg&amp;rurl=http%3A%2F%2Fwww.kiraku.tv%2Fcategory%2F7849&amp;size=124k&amp;name=art+livre+pic+be...&amp;p=samuel+beckett&amp;oid=e3bd0d6108d37f10&amp;no=1&amp;tt=26987&amp;sigr=112qg5jb9&amp;sigi=123olf6fm&amp;sigb=1339vr912" TargetMode="External"/><Relationship Id="rId7" Type="http://schemas.openxmlformats.org/officeDocument/2006/relationships/hyperlink" Target="http://rds.yahoo.com/_ylt=A9G_bF7hnQtK_QEBMwejzbkF/SIG=12bhjp110/EXP=1242361697/**http:/www.flickr.com/photos/clapforchildren/8418284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rds.yahoo.com/_ylt=A9G_bDl9nQtKWjcB9eejzbkF/SIG=12chiag5a/EXP=1242361597/**http:/www.flickr.com/photos/citizenstheatre/2403609470/" TargetMode="Externa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rds.yahoo.com/_ylt=A9G_bI8fgwtKdb8A_rSJzbkF;_ylu=X3oDMTBqaHBscmZmBHBvcwMxMwRzZWMDc3IEdnRpZAM-/SIG=1h6v9mlqq/EXP=1242354847/**http:/images.search.yahoo.com/images/view?back=http%3A%2F%2Fimages.search.yahoo.com%2Fsearch%2Fimages%3Fei%3DUTF-8%26p%3Darthur%2520miller%26fr2%3Dtab-web%26fr%3Dyfp-t-501-s&amp;w=198&amp;h=189&amp;imgurl=www.cinemaieti.com%2Fespecials%2Fmarilyn%2Fmiller01.jpg&amp;rurl=http%3A%2F%2Fwww.cinemaieti.com%2Fespecials%2Fmarilyn%2Fmarilyn04_cat.htm&amp;size=17k&amp;name=miller01+jpg&amp;p=arthur+miller&amp;oid=c1ca668caadc8bf2&amp;no=13&amp;tt=26933&amp;sigr=11tvck5el&amp;sigi=11hq7sv6b&amp;sigb=132ock7bh" TargetMode="External"/><Relationship Id="rId7" Type="http://schemas.openxmlformats.org/officeDocument/2006/relationships/hyperlink" Target="http://rds.yahoo.com/_ylt=A9G_bDnagwtK5AYBfleJzbkF;_ylu=X3oDMTBpc2VvdmQ2BHBvcwM3BHNlYwNzcgR2dGlkAw--/SIG=1k6cjc9sk/EXP=1242355034/**http:/images.search.yahoo.com/images/view?back=http%3A%2F%2Fimages.search.yahoo.com%2Fsearch%2Fimages%3Ffr2%3Dsg-gac%26sado%3D1%26p%3Ddeath%2520of%2520a%2520salesman%26fr%3Dyfp-t-501-s%26ei%3Dutf-8%26x%3Dwrt&amp;w=173&amp;h=118&amp;imgurl=www.channel4.com%2Ffilm%2Fmedia%2Ffilm%2F2l%2FD%2Fdeath_of_salesman_85_lg_01.jpg&amp;rurl=http%3A%2F%2Fwww.channel4.com%2Ffilm%2Freviews%2Ffilm.jsp%3Fid%3D102658&amp;size=6k&amp;name=death+of+salesma...&amp;p=death+of+a+salesman&amp;oid=c4061f21c2f7c5a4&amp;no=7&amp;tt=12311&amp;sigr=11nuu3g4t&amp;sigi=124eromna&amp;sigb=13o8d365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rds.yahoo.com/_ylt=A9G_bI8fgwtKdb8A_7SJzbkF;_ylu=X3oDMTBqNzBoY2J0BHBvcwMxNARzZWMDc3IEdnRpZAM-/SIG=1hu6oth0k/EXP=1242354847/**http:/images.search.yahoo.com/images/view?back=http%3A%2F%2Fimages.search.yahoo.com%2Fsearch%2Fimages%3Fei%3DUTF-8%26p%3Darthur%2520miller%26fr2%3Dtab-web%26fr%3Dyfp-t-501-s&amp;w=340&amp;h=360&amp;imgurl=www.biografiasyvidas.com%2Fbiografia%2Fm%2Ffotos%2Fmiller_arthur.jpg&amp;rurl=http%3A%2F%2Fwww.biografiasyvidas.com%2Fbiografia%2Fm%2Fmiller_arthur.htm&amp;size=22k&amp;name=miller+arthur+jp...&amp;p=arthur+miller&amp;oid=e5da6d2acee4c68e&amp;no=14&amp;tt=26933&amp;sigr=11tk1man9&amp;sigi=11steu5gi&amp;sigb=132ock7bh" TargetMode="Externa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rds.yahoo.com/_ylt=A9G_bDg8hAtK.XUBY_SJzbkF;_ylu=X3oDMTBqY2pzbGhoBHBvcwMxMQRzZWMDc3IEdnRpZAM-/SIG=1jg2j2ehm/EXP=1242355132/**http:/images.search.yahoo.com/images/view?back=http%3A%2F%2Fimages.search.yahoo.com%2Fsearch%2Fimages%3Ffr2%3Dsg-gac%26sado%3D1%26p%3Dtennessee%2520williams%26fr%3Dyfp-t-501-s%26ei%3Dutf-8%26x%3Dwrt&amp;w=488&amp;h=480&amp;imgurl=www.masters-of-photography.com%2Fimages%2Ffull%2Fpenn%2Fpenn_williams.jpg&amp;rurl=http%3A%2F%2Fwww.masters-of-photography.com%2FP%2Fpenn%2Fpenn_williams_full.html&amp;size=45k&amp;name=penn+williams+jp...&amp;p=tennessee+williams&amp;oid=55a84dd7c656fad4&amp;no=11&amp;tt=29678&amp;sigr=124kn203b&amp;sigi=121pgsgfr&amp;sigb=13j62aeuf" TargetMode="External"/><Relationship Id="rId7" Type="http://schemas.openxmlformats.org/officeDocument/2006/relationships/hyperlink" Target="http://rds.yahoo.com/_ylt=A9G_bDg5iAtK0HsBkVWjzbkF/SIG=126jnic7n/EXP=1242356153/**http:/www.flickr.com/photos/mikeybrick/4116970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rds.yahoo.com/_ylt=A9G_bDnyhwtKzBkBuK2jzbkF/SIG=12hiqrn1j/EXP=1242356082/**http:/www.flickr.com/photos/uh_theatre_and_dance/2670925585/" TargetMode="Externa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en.wikipedia.org/wiki/File:August_wilson.jpg" TargetMode="External"/><Relationship Id="rId7" Type="http://schemas.openxmlformats.org/officeDocument/2006/relationships/hyperlink" Target="http://rds.yahoo.com/_ylt=A9G_bDlejgtKTRgB29GJzbkF;_ylu=X3oDMTBqaWRlZWhnBHBvcwMxOQRzZWMDc3IEdnRpZAM-/SIG=1lcfo9rgn/EXP=1242357726/**http:/images.search.yahoo.com/images/view?back=http%3A%2F%2Fimages.search.yahoo.com%2Fsearch%2Fimages%3Fei%3DUTF-8%26p%3Dfences%2520august%2520wilson%26sado%3D1%26fr2%3Dtab-web&amp;w=500&amp;h=375&amp;imgurl=static.flickr.com%2F3513%2F3199099471_b8dcddbdd0.jpg&amp;rurl=http%3A%2F%2Fwww.flickr.com%2Fphotos%2F29485770%40N07%2F3199099471%2F&amp;size=173k&amp;name=Jim+Troy+Rose+Ly...&amp;p=fences+august+wilson&amp;oid=5d4928709b33f84c&amp;fusr=rogerchoover&amp;hurl=http%3A%2F%2Fwww.flickr.com%2Fphotos%2F29485770%40N07%2F&amp;no=19&amp;tt=173&amp;sigr=11l5hotst&amp;sigi=11g889s1f&amp;sigb=133eso38p&amp;sigh=11al5apm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rds.yahoo.com/_ylt=A9G_bDlejgtKTRgB0dGJzbkF;_ylu=X3oDMTBqNzBoY2J0BHBvcwMxNARzZWMDc3IEdnRpZAM-/SIG=1l7jj2eaa/EXP=1242357726/**http:/images.search.yahoo.com/images/view?back=http%3A%2F%2Fimages.search.yahoo.com%2Fsearch%2Fimages%3Fei%3DUTF-8%26p%3Dfences%2520august%2520wilson%26sado%3D1%26fr2%3Dtab-web&amp;w=500&amp;h=375&amp;imgurl=static.flickr.com%2F3328%2F3199945424_168315cb43.jpg&amp;rurl=http%3A%2F%2Fwww.flickr.com%2Fphotos%2F29485770%40N07%2F3199945424%2F&amp;size=172k&amp;name=Rose+and+Gabriel&amp;p=fences+august+wilson&amp;oid=fdefaebd3df1049e&amp;fusr=rogerchoover&amp;hurl=http%3A%2F%2Fwww.flickr.com%2Fphotos%2F29485770%40N07%2F&amp;no=14&amp;tt=173&amp;sigr=11l78t795&amp;sigi=11giee0om&amp;sigb=133eso38p&amp;sigh=11al5apm4"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rds.yahoo.com/_ylt=A9G_bDt1jwtKwOUAxVCJzbkF;_ylu=X3oDMTBpZTByOGFiBHBvcwMyBHNlYwNzcgR2dGlkAw--/SIG=1gg00gqn1/EXP=1242358005/**http:/images.search.yahoo.com/images/view?back=http%3A%2F%2Fimages.search.yahoo.com%2Fsearch%2Fimages%3F_adv_prop%3Dimage%26va%3DDavid%2BMamet%26sz%3D&amp;w=180&amp;h=220&amp;imgurl=www.minimumfax.com%2Ffoto%2F2002%2F11%2Fdavid_mamet_typing.jpg&amp;rurl=http%3A%2F%2Fwww.minimumfax.com%2Fpersona.asp%3FpersonaID%3D330&amp;size=16k&amp;name=david+mamet+typi...&amp;p=David+Mamet&amp;oid=c0e8b4b371cccfb8&amp;no=2&amp;tt=10234&amp;sigr=11j3cjiv9&amp;sigi=11m2pl6fm&amp;sigb=12fbhgcqa" TargetMode="External"/><Relationship Id="rId7" Type="http://schemas.openxmlformats.org/officeDocument/2006/relationships/hyperlink" Target="http://rds.yahoo.com/_ylt=A9G_bI_ykwtKRNAAkPujzbkF/SIG=12sfvv4bs/EXP=1242359154/**http:/www.cinematrix.hu/fajlok/galeriak/filmek/hannibal/hannibal-01.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rds.yahoo.com/_ylt=A9G_bDhukwtKUwUAshGjzbkF/SIG=12o70rq3o/EXP=1242359022/**http:/www23.homepage.villanova.edu/mark.hauck/images/glengarry1.jpg" TargetMode="Externa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en.wikipedia.org/wiki/File:Show_Boat.jpg" TargetMode="External"/><Relationship Id="rId7" Type="http://schemas.openxmlformats.org/officeDocument/2006/relationships/hyperlink" Target="http://rds.yahoo.com/_ylt=A9G_bF6EXghKmnMB8CujzbkF/SIG=123519r00/EXP=1242148868/**http:/www.filmsite.org/filmfotos/showboat2.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rds.yahoo.com/_ylt=A9G_bDj4XQhKLVMBtVujzbkF/SIG=12n57chnt/EXP=1242148728/**http:/www.dokterjazz.nl/geschiedenis/Musical-Showboat-nov.2000.jpg" TargetMode="Externa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rds.yahoo.com/_ylt=A9G_bDmrXghK4WwBfTGJzbkF;_ylu=X3oDMTBqMjRpazg1BHBvcwMxMARzZWMDc3IEdnRpZAM-/SIG=1k0hsuap9/EXP=1242148907/**http:/images.search.yahoo.com/images/view?back=http%3A%2F%2Fimages.search.yahoo.com%2Fsearch%2Fimages%3Fp%3Dwest%2Bside%2Bstory%26ei%3D%26iscqry%3D%26fr%3D&amp;w=800&amp;h=587&amp;imgurl=kulturfibelverlag.de%2FImages%2FBilder%2520htm%2FMusical%2C%2520Operette%2FWestSide.tanzemdes-Paar--Zu.jpg&amp;rurl=http%3A%2F%2Fkulturfibelverlag.de%2FKultur%2520Fibel%2520Musical%2C%2520West%2520Side%2520Story-1.htm&amp;size=71k&amp;name=WestSide+tanzemd...&amp;p=west+side+story&amp;oid=89e18afb606dca58&amp;no=10&amp;tt=94268&amp;sigr=12h9f13ip&amp;sigi=12s7evlpe&amp;sigb=12ebnhiof" TargetMode="External"/><Relationship Id="rId7" Type="http://schemas.openxmlformats.org/officeDocument/2006/relationships/hyperlink" Target="http://rds.yahoo.com/_ylt=A9G_bI8nXwhKz0UAyIeJzbkF;_ylu=X3oDMTBqdXJhdTI4BHBvcwMyOARzZWMDc3IEdnRpZAM-/SIG=1lp1973ap/EXP=1242149031/**http:/images.search.yahoo.com/images/view?back=http%3A%2F%2Fimages.search.yahoo.com%2Fsearch%2Fimages%3Fp%3Dwest%2Bside%2Bstory%26xargs%3D0%26pstart%3D1%26b%3D21%26ni%3D20&amp;w=450&amp;h=300&amp;imgurl=static.flickr.com%2F3268%2F2698588585_842d7829a0.jpg&amp;rurl=http%3A%2F%2Fwww.flickr.com%2Fphotos%2Fvibrantpictures%2F2698588585%2F&amp;size=50k&amp;name=West+Side+Story+...&amp;p=west+side+story&amp;oid=bac0643e9b0bdcfa&amp;fusr=Vibrant+Pict...&amp;hurl=http%3A%2F%2Fwww.flickr.com%2Fphotos%2Fvibrantpictures%2F&amp;no=28&amp;tt=94268&amp;b=21&amp;ni=20&amp;sigr=11o6h9bci&amp;sigi=11gab5nem&amp;sigb=12q8hcntq&amp;sigh=11dsb2rn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rds.yahoo.com/_ylt=A9G_bDmrXghK4WwBejGJzbkF;_ylu=X3oDMTBpc2VvdmQ2BHBvcwM3BHNlYwNzcgR2dGlkAw--/SIG=1gh9bvc0j/EXP=1242148907/**http:/images.search.yahoo.com/images/view?back=http%3A%2F%2Fimages.search.yahoo.com%2Fsearch%2Fimages%3Fp%3Dwest%2Bside%2Bstory%26ei%3D%26iscqry%3D%26fr%3D&amp;w=200&amp;h=194&amp;imgurl=marki.host.sk%2Fmp3%2Fdata%2FWestSideStory.jpg&amp;rurl=http%3A%2F%2Fmarki.host.sk%2Fmp3%2Falbum-details.php%3Falbum%3D83&amp;size=12k&amp;name=WestSideStory+jp...&amp;p=west+side+story&amp;oid=57d35f9393482d5a&amp;no=7&amp;tt=94268&amp;sigr=11jdpcod3&amp;sigi=118159vtn&amp;sigb=12ebnhiof" TargetMode="External"/><Relationship Id="rId10" Type="http://schemas.openxmlformats.org/officeDocument/2006/relationships/image" Target="../media/image59.jpeg"/><Relationship Id="rId4" Type="http://schemas.openxmlformats.org/officeDocument/2006/relationships/image" Target="../media/image56.jpeg"/><Relationship Id="rId9" Type="http://schemas.openxmlformats.org/officeDocument/2006/relationships/hyperlink" Target="http://rds.yahoo.com/_ylt=A9G_bI8nXwhKz0UAv4eJzbkF;_ylu=X3oDMTBqNzNhb3I1BHBvcwMyMQRzZWMDc3IEdnRpZAM-/SIG=1lp3ivjha/EXP=1242149031/**http:/images.search.yahoo.com/images/view?back=http%3A%2F%2Fimages.search.yahoo.com%2Fsearch%2Fimages%3Fp%3Dwest%2Bside%2Bstory%26xargs%3D0%26pstart%3D1%26b%3D21%26ni%3D20&amp;w=450&amp;h=300&amp;imgurl=static.flickr.com%2F3192%2F2698589177_1bb85feda5.jpg&amp;rurl=http%3A%2F%2Fwww.flickr.com%2Fphotos%2Fvibrantpictures%2F2698589177%2F&amp;size=60k&amp;name=West+Side+Story+...&amp;p=west+side+story&amp;oid=84403412e0542764&amp;fusr=Vibrant+Pict...&amp;hurl=http%3A%2F%2Fwww.flickr.com%2Fphotos%2Fvibrantpictures%2F&amp;no=21&amp;tt=94268&amp;b=21&amp;ni=20&amp;sigr=11ov0jt83&amp;sigi=11gggreiu&amp;sigb=12q8hcntq&amp;sigh=11dsb2rn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rds.yahoo.com/_ylt=A9G_bDq9XwhKmqsAQuGjzbkF/SIG=129un4or3/EXP=1242149181/**http:/www.hiltontheater.com/images/gallery/rent2.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rds.yahoo.com/_ylt=A9G_bDoBYAhK1rsANlujzbkF/SIG=12cn99rj2/EXP=1242149249/**http:/www.flickr.com/photos/xstarsprinklesx/1748049971/" TargetMode="Externa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hyperlink" Target="http://rds.yahoo.com/_ylt=A9G_bHLuYwhKyjUAmsKjzbkF/SIG=12a15a5fb/EXP=1242150254/**http:/www.talkinbroadway.com/world/Icons/AveQLogo.jpg" TargetMode="External"/><Relationship Id="rId7" Type="http://schemas.openxmlformats.org/officeDocument/2006/relationships/hyperlink" Target="http://rds.yahoo.com/_ylt=A9G_bF.bZAhKMUwBAXKJzbkF;_ylu=X3oDMTBpaWhqZmNtBHBvcwMzBHNlYwNzcgR2dGlkAw--/SIG=1fqtr7dlr/EXP=1242150427/**http:/images.search.yahoo.com/images/view?back=http%3A%2F%2Fimages.search.yahoo.com%2Fsearch%2Fimages%3Fp%3Davenue%2BQ%26ei%3D%26iscqry%3D%26fr%3D&amp;w=158&amp;h=124&amp;imgurl=www.sportsevents.net%2Fevents%2Fimages%2Favenue_q.jpg&amp;rurl=http%3A%2F%2Fwww.sportsevents.net%2Fevents%2Favenue_q_tickets.htm&amp;size=8k&amp;name=avenue+q+jpg&amp;p=avenue+Q&amp;oid=f7db932cb01b8384&amp;no=3&amp;tt=34248&amp;sigr=11npulu19&amp;sigi=11fquj7bb&amp;sigb=127da9vt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http://rds.yahoo.com/_ylt=A9G_bF.EZAhK4U0BVECjzbkF/SIG=1434j7icg/EXP=1242150404/**http:/www.sanfranciscosentinel.com/wp-content/uploads/2007/08/avenue_q___the_company_photo_by_carol_rosegg.JPG" TargetMode="Externa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jpeg"/><Relationship Id="rId7" Type="http://schemas.openxmlformats.org/officeDocument/2006/relationships/hyperlink" Target="http://en.wikipedia.org/wiki/File:The_Lion_King_Musical.sv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hyperlink" Target="http://rds.yahoo.com/_ylt=A9G_bHI.ZghK0TQAI1SjzbkF/SIG=147gjqv0r/EXP=1242150846/**http:/www.eolts.co.uk/tickets/the_lion_king/pg:13/action:show/id:1001/images/RESOURCES/lionking4prodshot.jpg" TargetMode="Externa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130425"/>
            <a:ext cx="8686800" cy="1470025"/>
          </a:xfrm>
        </p:spPr>
        <p:txBody>
          <a:bodyPr/>
          <a:lstStyle/>
          <a:p>
            <a:pPr eaLnBrk="1" hangingPunct="1"/>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to 21</a:t>
            </a:r>
            <a:r>
              <a:rPr lang="en-US" baseline="30000" dirty="0" smtClean="0">
                <a:latin typeface="Magneto" pitchFamily="82" charset="0"/>
              </a:rPr>
              <a:t>st</a:t>
            </a:r>
            <a:r>
              <a:rPr lang="en-US" dirty="0" smtClean="0">
                <a:latin typeface="Magneto" pitchFamily="82" charset="0"/>
              </a:rPr>
              <a:t> Century Theatre</a:t>
            </a:r>
          </a:p>
        </p:txBody>
      </p:sp>
      <p:pic>
        <p:nvPicPr>
          <p:cNvPr id="2051" name="Picture 6" descr="215px-Okla_bway_1943">
            <a:hlinkClick r:id="rId3" tooltip="Okla bway 1943.jpg"/>
          </p:cNvPr>
          <p:cNvPicPr>
            <a:picLocks noChangeAspect="1" noChangeArrowheads="1"/>
          </p:cNvPicPr>
          <p:nvPr/>
        </p:nvPicPr>
        <p:blipFill>
          <a:blip r:embed="rId4"/>
          <a:srcRect/>
          <a:stretch>
            <a:fillRect/>
          </a:stretch>
        </p:blipFill>
        <p:spPr bwMode="auto">
          <a:xfrm>
            <a:off x="838200" y="304800"/>
            <a:ext cx="2047875" cy="2076450"/>
          </a:xfrm>
          <a:prstGeom prst="rect">
            <a:avLst/>
          </a:prstGeom>
          <a:noFill/>
          <a:ln w="9525">
            <a:noFill/>
            <a:miter lim="800000"/>
            <a:headEnd/>
            <a:tailEnd/>
          </a:ln>
        </p:spPr>
      </p:pic>
      <p:pic>
        <p:nvPicPr>
          <p:cNvPr id="2052" name="Picture 8" descr="View Image">
            <a:hlinkClick r:id="rId5"/>
          </p:cNvPr>
          <p:cNvPicPr>
            <a:picLocks noChangeAspect="1" noChangeArrowheads="1"/>
          </p:cNvPicPr>
          <p:nvPr/>
        </p:nvPicPr>
        <p:blipFill>
          <a:blip r:embed="rId6"/>
          <a:srcRect/>
          <a:stretch>
            <a:fillRect/>
          </a:stretch>
        </p:blipFill>
        <p:spPr bwMode="auto">
          <a:xfrm>
            <a:off x="6400800" y="152400"/>
            <a:ext cx="2209800" cy="2381250"/>
          </a:xfrm>
          <a:prstGeom prst="rect">
            <a:avLst/>
          </a:prstGeom>
          <a:noFill/>
          <a:ln w="9525">
            <a:noFill/>
            <a:miter lim="800000"/>
            <a:headEnd/>
            <a:tailEnd/>
          </a:ln>
        </p:spPr>
      </p:pic>
      <p:pic>
        <p:nvPicPr>
          <p:cNvPr id="2053" name="Picture 10" descr="View Image">
            <a:hlinkClick r:id="rId7"/>
          </p:cNvPr>
          <p:cNvPicPr>
            <a:picLocks noChangeAspect="1" noChangeArrowheads="1"/>
          </p:cNvPicPr>
          <p:nvPr/>
        </p:nvPicPr>
        <p:blipFill>
          <a:blip r:embed="rId8"/>
          <a:srcRect/>
          <a:stretch>
            <a:fillRect/>
          </a:stretch>
        </p:blipFill>
        <p:spPr bwMode="auto">
          <a:xfrm>
            <a:off x="3657600" y="381000"/>
            <a:ext cx="1905000" cy="1885950"/>
          </a:xfrm>
          <a:prstGeom prst="rect">
            <a:avLst/>
          </a:prstGeom>
          <a:noFill/>
          <a:ln w="9525">
            <a:noFill/>
            <a:miter lim="800000"/>
            <a:headEnd/>
            <a:tailEnd/>
          </a:ln>
        </p:spPr>
      </p:pic>
      <p:pic>
        <p:nvPicPr>
          <p:cNvPr id="2054" name="Picture 12" descr="Go to fullsize image">
            <a:hlinkClick r:id="rId9"/>
          </p:cNvPr>
          <p:cNvPicPr>
            <a:picLocks noChangeAspect="1" noChangeArrowheads="1"/>
          </p:cNvPicPr>
          <p:nvPr/>
        </p:nvPicPr>
        <p:blipFill>
          <a:blip r:embed="rId10"/>
          <a:srcRect/>
          <a:stretch>
            <a:fillRect/>
          </a:stretch>
        </p:blipFill>
        <p:spPr bwMode="auto">
          <a:xfrm>
            <a:off x="4953000" y="4724400"/>
            <a:ext cx="2438400" cy="1776413"/>
          </a:xfrm>
          <a:prstGeom prst="rect">
            <a:avLst/>
          </a:prstGeom>
          <a:noFill/>
          <a:ln w="9525">
            <a:noFill/>
            <a:miter lim="800000"/>
            <a:headEnd/>
            <a:tailEnd/>
          </a:ln>
        </p:spPr>
      </p:pic>
      <p:pic>
        <p:nvPicPr>
          <p:cNvPr id="2055" name="Picture 14" descr="View Image">
            <a:hlinkClick r:id="rId11"/>
          </p:cNvPr>
          <p:cNvPicPr>
            <a:picLocks noChangeAspect="1" noChangeArrowheads="1"/>
          </p:cNvPicPr>
          <p:nvPr/>
        </p:nvPicPr>
        <p:blipFill>
          <a:blip r:embed="rId12"/>
          <a:srcRect/>
          <a:stretch>
            <a:fillRect/>
          </a:stretch>
        </p:blipFill>
        <p:spPr bwMode="auto">
          <a:xfrm>
            <a:off x="4038600" y="3352800"/>
            <a:ext cx="4162425" cy="1149350"/>
          </a:xfrm>
          <a:prstGeom prst="rect">
            <a:avLst/>
          </a:prstGeom>
          <a:noFill/>
          <a:ln w="9525">
            <a:noFill/>
            <a:miter lim="800000"/>
            <a:headEnd/>
            <a:tailEnd/>
          </a:ln>
        </p:spPr>
      </p:pic>
      <p:pic>
        <p:nvPicPr>
          <p:cNvPr id="2056" name="Picture 16" descr="View Image">
            <a:hlinkClick r:id="rId13"/>
          </p:cNvPr>
          <p:cNvPicPr>
            <a:picLocks noChangeAspect="1" noChangeArrowheads="1"/>
          </p:cNvPicPr>
          <p:nvPr/>
        </p:nvPicPr>
        <p:blipFill>
          <a:blip r:embed="rId14"/>
          <a:srcRect/>
          <a:stretch>
            <a:fillRect/>
          </a:stretch>
        </p:blipFill>
        <p:spPr bwMode="auto">
          <a:xfrm>
            <a:off x="609600" y="3657600"/>
            <a:ext cx="3124200" cy="22875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US" dirty="0" err="1" smtClean="0">
                <a:latin typeface="Magneto" pitchFamily="82" charset="0"/>
              </a:rPr>
              <a:t>Henrik</a:t>
            </a:r>
            <a:r>
              <a:rPr lang="en-US" dirty="0" smtClean="0">
                <a:latin typeface="Magneto" pitchFamily="82" charset="0"/>
              </a:rPr>
              <a:t> Ibsen</a:t>
            </a:r>
            <a:br>
              <a:rPr lang="en-US" dirty="0" smtClean="0">
                <a:latin typeface="Magneto" pitchFamily="82" charset="0"/>
              </a:rPr>
            </a:br>
            <a:r>
              <a:rPr lang="en-US" sz="3200" dirty="0" smtClean="0">
                <a:latin typeface="Magneto" pitchFamily="82" charset="0"/>
              </a:rPr>
              <a:t>Norway (1828 – 1906)</a:t>
            </a:r>
            <a:endParaRPr lang="en-US" sz="3200" dirty="0">
              <a:latin typeface="Magneto" pitchFamily="82" charset="0"/>
            </a:endParaRPr>
          </a:p>
        </p:txBody>
      </p:sp>
      <p:sp>
        <p:nvSpPr>
          <p:cNvPr id="3" name="Content Placeholder 2"/>
          <p:cNvSpPr>
            <a:spLocks noGrp="1"/>
          </p:cNvSpPr>
          <p:nvPr>
            <p:ph idx="1"/>
          </p:nvPr>
        </p:nvSpPr>
        <p:spPr>
          <a:xfrm>
            <a:off x="457200" y="1828800"/>
            <a:ext cx="8534400" cy="4572000"/>
          </a:xfrm>
        </p:spPr>
        <p:txBody>
          <a:bodyPr/>
          <a:lstStyle/>
          <a:p>
            <a:pPr lvl="4">
              <a:buNone/>
            </a:pPr>
            <a:r>
              <a:rPr lang="en-US" sz="3000" dirty="0" smtClean="0"/>
              <a:t>		“The Father of modern drama”		     - leads the realism movement</a:t>
            </a:r>
          </a:p>
          <a:p>
            <a:pPr>
              <a:buNone/>
            </a:pPr>
            <a:endParaRPr lang="en-US" sz="3000" dirty="0" smtClean="0"/>
          </a:p>
          <a:p>
            <a:r>
              <a:rPr lang="en-US" sz="3000" dirty="0" smtClean="0"/>
              <a:t>Wrote about socially significant themes</a:t>
            </a:r>
          </a:p>
          <a:p>
            <a:r>
              <a:rPr lang="en-US" sz="3000" dirty="0" smtClean="0"/>
              <a:t>Stops using soliloquies &amp; asides (unnatural)</a:t>
            </a:r>
          </a:p>
          <a:p>
            <a:r>
              <a:rPr lang="en-US" sz="3000" dirty="0" smtClean="0"/>
              <a:t>Writes round, well-developed, flawed characters</a:t>
            </a:r>
          </a:p>
          <a:p>
            <a:r>
              <a:rPr lang="en-US" sz="3000" dirty="0" smtClean="0"/>
              <a:t>Significant plays:  </a:t>
            </a:r>
            <a:r>
              <a:rPr lang="en-US" sz="3000" i="1" dirty="0" smtClean="0"/>
              <a:t>A Doll’s House &amp; </a:t>
            </a:r>
            <a:r>
              <a:rPr lang="en-US" sz="3000" i="1" dirty="0" err="1" smtClean="0"/>
              <a:t>Hedda</a:t>
            </a:r>
            <a:r>
              <a:rPr lang="en-US" sz="3000" i="1" dirty="0" smtClean="0"/>
              <a:t> </a:t>
            </a:r>
            <a:r>
              <a:rPr lang="en-US" sz="3000" i="1" dirty="0" err="1" smtClean="0"/>
              <a:t>Gabler</a:t>
            </a:r>
            <a:endParaRPr lang="en-US" sz="3000" i="1" dirty="0"/>
          </a:p>
        </p:txBody>
      </p:sp>
      <p:pic>
        <p:nvPicPr>
          <p:cNvPr id="66564" name="Picture 4" descr="http://www.aschehougagency.no/var/ezwebin_site/storage/images/books/non_fiction/biographies/haakonsen_daniel_henrik_ibsen_the_man_and_the_artist/26919-2-eng-GB/haakonsen_daniel_henrik_ibsen_the_man_and_the_artist_book.jpg"/>
          <p:cNvPicPr>
            <a:picLocks noChangeAspect="1" noChangeArrowheads="1"/>
          </p:cNvPicPr>
          <p:nvPr/>
        </p:nvPicPr>
        <p:blipFill>
          <a:blip r:embed="rId2"/>
          <a:srcRect b="14124"/>
          <a:stretch>
            <a:fillRect/>
          </a:stretch>
        </p:blipFill>
        <p:spPr bwMode="auto">
          <a:xfrm>
            <a:off x="685800" y="304800"/>
            <a:ext cx="2095500" cy="2895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George Bernard Shaw</a:t>
            </a:r>
            <a:br>
              <a:rPr lang="en-US" dirty="0" smtClean="0">
                <a:latin typeface="Magneto" pitchFamily="82" charset="0"/>
              </a:rPr>
            </a:br>
            <a:r>
              <a:rPr lang="en-US" sz="3200" dirty="0" smtClean="0">
                <a:latin typeface="Magneto" pitchFamily="82" charset="0"/>
              </a:rPr>
              <a:t>England/Ireland (1856 – 1950)</a:t>
            </a:r>
            <a:endParaRPr lang="en-US" sz="3200" dirty="0">
              <a:latin typeface="Magneto" pitchFamily="82" charset="0"/>
            </a:endParaRPr>
          </a:p>
        </p:txBody>
      </p:sp>
      <p:sp>
        <p:nvSpPr>
          <p:cNvPr id="3" name="Content Placeholder 2"/>
          <p:cNvSpPr>
            <a:spLocks noGrp="1"/>
          </p:cNvSpPr>
          <p:nvPr>
            <p:ph idx="1"/>
          </p:nvPr>
        </p:nvSpPr>
        <p:spPr>
          <a:xfrm>
            <a:off x="457200" y="3048000"/>
            <a:ext cx="8229600" cy="3429000"/>
          </a:xfrm>
        </p:spPr>
        <p:txBody>
          <a:bodyPr/>
          <a:lstStyle/>
          <a:p>
            <a:r>
              <a:rPr lang="en-US" sz="3000" dirty="0" smtClean="0"/>
              <a:t>Most important English playwright of his time</a:t>
            </a:r>
          </a:p>
          <a:p>
            <a:r>
              <a:rPr lang="en-US" sz="3000" dirty="0" smtClean="0"/>
              <a:t>Witty plays/satires (comedy) emphasize social themes &amp; feature believable, well-developed characters</a:t>
            </a:r>
          </a:p>
          <a:p>
            <a:r>
              <a:rPr lang="en-US" sz="3000" dirty="0" smtClean="0"/>
              <a:t>Significant plays:  </a:t>
            </a:r>
            <a:r>
              <a:rPr lang="en-US" sz="3000" i="1" dirty="0" smtClean="0"/>
              <a:t>Pygmalion</a:t>
            </a:r>
            <a:r>
              <a:rPr lang="en-US" sz="3000" dirty="0" smtClean="0"/>
              <a:t> (</a:t>
            </a:r>
            <a:r>
              <a:rPr lang="en-US" sz="3000" i="1" dirty="0" smtClean="0"/>
              <a:t>My Fair Lady</a:t>
            </a:r>
            <a:r>
              <a:rPr lang="en-US" sz="3000" dirty="0" smtClean="0"/>
              <a:t>) &amp; </a:t>
            </a:r>
            <a:r>
              <a:rPr lang="en-US" sz="3000" i="1" dirty="0" smtClean="0"/>
              <a:t>The Arms and the Man</a:t>
            </a:r>
            <a:endParaRPr lang="en-US" sz="3000" i="1" dirty="0"/>
          </a:p>
        </p:txBody>
      </p:sp>
      <p:pic>
        <p:nvPicPr>
          <p:cNvPr id="65538" name="Picture 2" descr="http://t1.gstatic.com/images?q=tbn:ANd9GcQG0cVcnkJ6Vt1Z4DaRh3CvM709wv0_l09FzaXiDeiljnWSH2sV"/>
          <p:cNvPicPr>
            <a:picLocks noChangeAspect="1" noChangeArrowheads="1"/>
          </p:cNvPicPr>
          <p:nvPr/>
        </p:nvPicPr>
        <p:blipFill>
          <a:blip r:embed="rId2"/>
          <a:srcRect/>
          <a:stretch>
            <a:fillRect/>
          </a:stretch>
        </p:blipFill>
        <p:spPr bwMode="auto">
          <a:xfrm>
            <a:off x="2819400" y="1447800"/>
            <a:ext cx="3028950" cy="15144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smtClean="0"/>
              <a:t>George Bernard Shaw - </a:t>
            </a:r>
            <a:r>
              <a:rPr lang="en-US" sz="2400" smtClean="0"/>
              <a:t>Ireland</a:t>
            </a:r>
          </a:p>
        </p:txBody>
      </p:sp>
      <p:sp>
        <p:nvSpPr>
          <p:cNvPr id="10243" name="Rectangle 3"/>
          <p:cNvSpPr>
            <a:spLocks noGrp="1" noChangeArrowheads="1"/>
          </p:cNvSpPr>
          <p:nvPr>
            <p:ph type="body" idx="1"/>
          </p:nvPr>
        </p:nvSpPr>
        <p:spPr>
          <a:xfrm>
            <a:off x="2667000" y="1219200"/>
            <a:ext cx="6096000" cy="4953000"/>
          </a:xfrm>
        </p:spPr>
        <p:txBody>
          <a:bodyPr/>
          <a:lstStyle/>
          <a:p>
            <a:pPr eaLnBrk="1" hangingPunct="1">
              <a:lnSpc>
                <a:spcPct val="80000"/>
              </a:lnSpc>
            </a:pPr>
            <a:r>
              <a:rPr lang="en-US" sz="2400" smtClean="0"/>
              <a:t>1856 – 1950</a:t>
            </a:r>
          </a:p>
          <a:p>
            <a:pPr eaLnBrk="1" hangingPunct="1">
              <a:lnSpc>
                <a:spcPct val="80000"/>
              </a:lnSpc>
            </a:pPr>
            <a:r>
              <a:rPr lang="en-US" sz="2400" smtClean="0"/>
              <a:t>Inspired by Ibsen; he’s the one who stages Ibsen for English-speaking audiences – wants to bring more realism to English theatres</a:t>
            </a:r>
          </a:p>
          <a:p>
            <a:pPr eaLnBrk="1" hangingPunct="1">
              <a:lnSpc>
                <a:spcPct val="80000"/>
              </a:lnSpc>
            </a:pPr>
            <a:r>
              <a:rPr lang="en-US" sz="2400" smtClean="0"/>
              <a:t>Writes plays about real problems &amp; social issues – war, class issues, prostitution, Church corruption</a:t>
            </a:r>
          </a:p>
          <a:p>
            <a:pPr eaLnBrk="1" hangingPunct="1">
              <a:lnSpc>
                <a:spcPct val="80000"/>
              </a:lnSpc>
            </a:pPr>
            <a:r>
              <a:rPr lang="en-US" sz="2400" smtClean="0"/>
              <a:t>Important titles… “Arms and the Man,” “Pygmalion,” “Mrs. Warren’s Profession,” “Saint Joan”</a:t>
            </a:r>
          </a:p>
          <a:p>
            <a:pPr eaLnBrk="1" hangingPunct="1">
              <a:lnSpc>
                <a:spcPct val="80000"/>
              </a:lnSpc>
            </a:pPr>
            <a:r>
              <a:rPr lang="en-US" sz="2400" smtClean="0"/>
              <a:t>Discovered the power of comedy to make a point</a:t>
            </a:r>
          </a:p>
        </p:txBody>
      </p:sp>
      <p:pic>
        <p:nvPicPr>
          <p:cNvPr id="10244" name="Picture 5" descr="200px-George_bernard_shaw">
            <a:hlinkClick r:id="rId3" tooltip="George bernard shaw.jpg"/>
          </p:cNvPr>
          <p:cNvPicPr>
            <a:picLocks noChangeAspect="1" noChangeArrowheads="1"/>
          </p:cNvPicPr>
          <p:nvPr/>
        </p:nvPicPr>
        <p:blipFill>
          <a:blip r:embed="rId4"/>
          <a:srcRect/>
          <a:stretch>
            <a:fillRect/>
          </a:stretch>
        </p:blipFill>
        <p:spPr bwMode="auto">
          <a:xfrm>
            <a:off x="457200" y="1143000"/>
            <a:ext cx="1905000" cy="2924175"/>
          </a:xfrm>
          <a:prstGeom prst="rect">
            <a:avLst/>
          </a:prstGeom>
          <a:noFill/>
          <a:ln w="9525">
            <a:noFill/>
            <a:miter lim="800000"/>
            <a:headEnd/>
            <a:tailEnd/>
          </a:ln>
        </p:spPr>
      </p:pic>
      <p:pic>
        <p:nvPicPr>
          <p:cNvPr id="10245" name="Picture 7" descr="View Image">
            <a:hlinkClick r:id="rId5"/>
          </p:cNvPr>
          <p:cNvPicPr>
            <a:picLocks noChangeAspect="1" noChangeArrowheads="1"/>
          </p:cNvPicPr>
          <p:nvPr/>
        </p:nvPicPr>
        <p:blipFill>
          <a:blip r:embed="rId6"/>
          <a:srcRect/>
          <a:stretch>
            <a:fillRect/>
          </a:stretch>
        </p:blipFill>
        <p:spPr bwMode="auto">
          <a:xfrm>
            <a:off x="228600" y="4343400"/>
            <a:ext cx="2381250" cy="17335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Anton Chekhov </a:t>
            </a:r>
            <a:br>
              <a:rPr lang="en-US" dirty="0" smtClean="0">
                <a:latin typeface="Magneto" pitchFamily="82" charset="0"/>
              </a:rPr>
            </a:br>
            <a:r>
              <a:rPr lang="en-US" sz="2800" dirty="0" smtClean="0">
                <a:latin typeface="Magneto" pitchFamily="82" charset="0"/>
              </a:rPr>
              <a:t>Russia (1860-1904)</a:t>
            </a:r>
            <a:endParaRPr lang="en-US" sz="2800" dirty="0">
              <a:latin typeface="Magneto" pitchFamily="82" charset="0"/>
            </a:endParaRPr>
          </a:p>
        </p:txBody>
      </p:sp>
      <p:sp>
        <p:nvSpPr>
          <p:cNvPr id="3" name="Content Placeholder 2"/>
          <p:cNvSpPr>
            <a:spLocks noGrp="1"/>
          </p:cNvSpPr>
          <p:nvPr>
            <p:ph idx="1"/>
          </p:nvPr>
        </p:nvSpPr>
        <p:spPr>
          <a:xfrm>
            <a:off x="457200" y="1447800"/>
            <a:ext cx="8229600" cy="3276601"/>
          </a:xfrm>
        </p:spPr>
        <p:txBody>
          <a:bodyPr/>
          <a:lstStyle/>
          <a:p>
            <a:r>
              <a:rPr lang="en-US" sz="3000" dirty="0" smtClean="0"/>
              <a:t>Russian playwright who presents sympathetic characters (we easily connect with them) who are defeated by their circumstances</a:t>
            </a:r>
          </a:p>
          <a:p>
            <a:r>
              <a:rPr lang="en-US" sz="3000" dirty="0" smtClean="0"/>
              <a:t>Significant plays:  </a:t>
            </a:r>
            <a:r>
              <a:rPr lang="en-US" sz="3000" i="1" dirty="0" smtClean="0"/>
              <a:t>Uncle </a:t>
            </a:r>
            <a:r>
              <a:rPr lang="en-US" sz="3000" i="1" dirty="0" err="1" smtClean="0"/>
              <a:t>Vanya</a:t>
            </a:r>
            <a:r>
              <a:rPr lang="en-US" sz="3000" i="1" dirty="0" smtClean="0"/>
              <a:t>, Anna Karenina, The Seagull </a:t>
            </a:r>
            <a:r>
              <a:rPr lang="en-US" sz="3000" dirty="0" smtClean="0"/>
              <a:t>&amp; </a:t>
            </a:r>
            <a:r>
              <a:rPr lang="en-US" sz="3000" i="1" dirty="0" smtClean="0"/>
              <a:t>The Cherry Orchard</a:t>
            </a:r>
            <a:endParaRPr lang="en-US" sz="3000" i="1" dirty="0"/>
          </a:p>
        </p:txBody>
      </p:sp>
      <p:pic>
        <p:nvPicPr>
          <p:cNvPr id="64514" name="Picture 2" descr="http://t3.gstatic.com/images?q=tbn:ANd9GcQEe-ssHR825e1ZfHykGOAcnqAmKcy_4XZIy-8yubuOO9Qv80aRNg"/>
          <p:cNvPicPr>
            <a:picLocks noChangeAspect="1" noChangeArrowheads="1"/>
          </p:cNvPicPr>
          <p:nvPr/>
        </p:nvPicPr>
        <p:blipFill>
          <a:blip r:embed="rId2"/>
          <a:srcRect/>
          <a:stretch>
            <a:fillRect/>
          </a:stretch>
        </p:blipFill>
        <p:spPr bwMode="auto">
          <a:xfrm>
            <a:off x="5486400" y="3962400"/>
            <a:ext cx="2286000" cy="2767853"/>
          </a:xfrm>
          <a:prstGeom prst="rect">
            <a:avLst/>
          </a:prstGeom>
          <a:noFill/>
        </p:spPr>
      </p:pic>
      <p:pic>
        <p:nvPicPr>
          <p:cNvPr id="64516" name="Picture 4" descr="http://t1.gstatic.com/images?q=tbn:ANd9GcRVbkX6A4Ed4D8qs1mnUs6Mgd1sh44T_o1e9_zbVu_EKHvFUuff8MYqXQMUag"/>
          <p:cNvPicPr>
            <a:picLocks noChangeAspect="1" noChangeArrowheads="1"/>
          </p:cNvPicPr>
          <p:nvPr/>
        </p:nvPicPr>
        <p:blipFill>
          <a:blip r:embed="rId3"/>
          <a:srcRect/>
          <a:stretch>
            <a:fillRect/>
          </a:stretch>
        </p:blipFill>
        <p:spPr bwMode="auto">
          <a:xfrm>
            <a:off x="1676400" y="4419600"/>
            <a:ext cx="2819400" cy="198341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4000" dirty="0" smtClean="0">
                <a:latin typeface="Magneto" pitchFamily="82" charset="0"/>
              </a:rPr>
              <a:t>19</a:t>
            </a:r>
            <a:r>
              <a:rPr lang="en-US" sz="4000" baseline="30000" dirty="0" smtClean="0">
                <a:latin typeface="Magneto" pitchFamily="82" charset="0"/>
              </a:rPr>
              <a:t>th</a:t>
            </a:r>
            <a:r>
              <a:rPr lang="en-US" sz="4000" dirty="0" smtClean="0">
                <a:latin typeface="Magneto" pitchFamily="82" charset="0"/>
              </a:rPr>
              <a:t> Century – the Director</a:t>
            </a:r>
            <a:endParaRPr lang="en-US" sz="4000" dirty="0">
              <a:latin typeface="Magneto" pitchFamily="82" charset="0"/>
            </a:endParaRPr>
          </a:p>
        </p:txBody>
      </p:sp>
      <p:sp>
        <p:nvSpPr>
          <p:cNvPr id="3" name="Content Placeholder 2"/>
          <p:cNvSpPr>
            <a:spLocks noGrp="1"/>
          </p:cNvSpPr>
          <p:nvPr>
            <p:ph idx="1"/>
          </p:nvPr>
        </p:nvSpPr>
        <p:spPr>
          <a:xfrm>
            <a:off x="457200" y="1143000"/>
            <a:ext cx="8229600" cy="5410200"/>
          </a:xfrm>
        </p:spPr>
        <p:txBody>
          <a:bodyPr/>
          <a:lstStyle/>
          <a:p>
            <a:r>
              <a:rPr lang="en-US" sz="2800" dirty="0" smtClean="0"/>
              <a:t>Because of tech advances, need for historical accuracy, and need for consistent plot/character interpretations… we get one person in charge of it all… the </a:t>
            </a:r>
            <a:r>
              <a:rPr lang="en-US" sz="2800" b="1" i="1" dirty="0" smtClean="0"/>
              <a:t>DIRECTOR</a:t>
            </a:r>
            <a:r>
              <a:rPr lang="en-US" sz="2800" dirty="0" smtClean="0"/>
              <a:t>!</a:t>
            </a:r>
          </a:p>
          <a:p>
            <a:r>
              <a:rPr lang="en-US" sz="2800" b="1" i="1" dirty="0" smtClean="0"/>
              <a:t>Director’s “vision”: </a:t>
            </a:r>
            <a:r>
              <a:rPr lang="en-US" sz="2800" dirty="0" smtClean="0"/>
              <a:t>the overall idea/look/concept for the whole show that the Director is responsible for creating</a:t>
            </a:r>
          </a:p>
          <a:p>
            <a:r>
              <a:rPr lang="en-US" sz="2800" dirty="0" smtClean="0"/>
              <a:t>George II, Duke of Saxe-</a:t>
            </a:r>
            <a:r>
              <a:rPr lang="en-US" sz="2800" dirty="0" err="1" smtClean="0"/>
              <a:t>Meiningen</a:t>
            </a:r>
            <a:r>
              <a:rPr lang="en-US" sz="2800" dirty="0" smtClean="0"/>
              <a:t> (Germany) = first stage director!! – he refines the idea of </a:t>
            </a:r>
            <a:r>
              <a:rPr lang="en-US" sz="2800" b="1" i="1" dirty="0" smtClean="0"/>
              <a:t>ensemble acting </a:t>
            </a:r>
            <a:r>
              <a:rPr lang="en-US" sz="2800" dirty="0" smtClean="0"/>
              <a:t>– where no one actor is more important than another &amp; the total production is the most important of all</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latin typeface="Magneto" pitchFamily="82" charset="0"/>
              </a:rPr>
              <a:t>Konstantin Stanislavski</a:t>
            </a:r>
            <a:br>
              <a:rPr lang="en-US" dirty="0" smtClean="0">
                <a:latin typeface="Magneto" pitchFamily="82" charset="0"/>
              </a:rPr>
            </a:br>
            <a:r>
              <a:rPr lang="en-US" sz="3200" dirty="0" smtClean="0">
                <a:latin typeface="Magneto" pitchFamily="82" charset="0"/>
              </a:rPr>
              <a:t>Russia (1863 – 1938)</a:t>
            </a:r>
            <a:endParaRPr lang="en-US" sz="3200" dirty="0">
              <a:latin typeface="Magneto" pitchFamily="82" charset="0"/>
            </a:endParaRPr>
          </a:p>
        </p:txBody>
      </p:sp>
      <p:sp>
        <p:nvSpPr>
          <p:cNvPr id="3" name="Content Placeholder 2"/>
          <p:cNvSpPr>
            <a:spLocks noGrp="1"/>
          </p:cNvSpPr>
          <p:nvPr>
            <p:ph idx="1"/>
          </p:nvPr>
        </p:nvSpPr>
        <p:spPr>
          <a:xfrm>
            <a:off x="228600" y="1447800"/>
            <a:ext cx="8763000" cy="5105400"/>
          </a:xfrm>
        </p:spPr>
        <p:txBody>
          <a:bodyPr/>
          <a:lstStyle/>
          <a:p>
            <a:r>
              <a:rPr lang="en-US" sz="2800" dirty="0" smtClean="0"/>
              <a:t>1897 – founds the Moscow Art Theatre (dedicated to the ensemble concept, naturalness, clarity &amp; simplicity)</a:t>
            </a:r>
          </a:p>
          <a:p>
            <a:r>
              <a:rPr lang="en-US" sz="2800" dirty="0" smtClean="0"/>
              <a:t>Develops a system of acting &amp; character-building that focused on creating truthful emotions and embodying them onstage</a:t>
            </a:r>
          </a:p>
          <a:p>
            <a:r>
              <a:rPr lang="en-US" sz="2800" dirty="0" smtClean="0"/>
              <a:t>Developed his principle of opposites</a:t>
            </a:r>
            <a:endParaRPr lang="en-US" sz="2800" dirty="0"/>
          </a:p>
        </p:txBody>
      </p:sp>
      <p:pic>
        <p:nvPicPr>
          <p:cNvPr id="71682" name="Picture 2" descr="http://t0.gstatic.com/images?q=tbn:ANd9GcSlWA102dY1442GtJE60I9ZfJiFAu0WuFFsQDvouBREhMB7DLKy"/>
          <p:cNvPicPr>
            <a:picLocks noChangeAspect="1" noChangeArrowheads="1"/>
          </p:cNvPicPr>
          <p:nvPr/>
        </p:nvPicPr>
        <p:blipFill>
          <a:blip r:embed="rId2"/>
          <a:srcRect/>
          <a:stretch>
            <a:fillRect/>
          </a:stretch>
        </p:blipFill>
        <p:spPr bwMode="auto">
          <a:xfrm>
            <a:off x="6499789" y="3733800"/>
            <a:ext cx="2110811" cy="2971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agneto" pitchFamily="82" charset="0"/>
              </a:rPr>
              <a:t>Stanislavski’s</a:t>
            </a:r>
            <a:r>
              <a:rPr lang="en-US" dirty="0" smtClean="0">
                <a:latin typeface="Magneto" pitchFamily="82" charset="0"/>
              </a:rPr>
              <a:t> “system”</a:t>
            </a:r>
            <a:endParaRPr lang="en-US" dirty="0">
              <a:latin typeface="Magneto" pitchFamily="82" charset="0"/>
            </a:endParaRPr>
          </a:p>
        </p:txBody>
      </p:sp>
      <p:sp>
        <p:nvSpPr>
          <p:cNvPr id="3" name="Content Placeholder 2"/>
          <p:cNvSpPr>
            <a:spLocks noGrp="1"/>
          </p:cNvSpPr>
          <p:nvPr>
            <p:ph idx="1"/>
          </p:nvPr>
        </p:nvSpPr>
        <p:spPr>
          <a:xfrm>
            <a:off x="304800" y="1600200"/>
            <a:ext cx="8610600" cy="4953000"/>
          </a:xfrm>
        </p:spPr>
        <p:txBody>
          <a:bodyPr/>
          <a:lstStyle/>
          <a:p>
            <a:pPr>
              <a:buNone/>
            </a:pPr>
            <a:r>
              <a:rPr lang="en-US" dirty="0" smtClean="0"/>
              <a:t>The 'system' focused on the development of artistic truth onstage by teaching actors to "experience the part" during performance</a:t>
            </a:r>
          </a:p>
          <a:p>
            <a:pPr>
              <a:buNone/>
            </a:pPr>
            <a:endParaRPr lang="en-US" sz="800" dirty="0" smtClean="0"/>
          </a:p>
          <a:p>
            <a:pPr>
              <a:buNone/>
            </a:pPr>
            <a:r>
              <a:rPr lang="en-US" dirty="0" smtClean="0"/>
              <a:t>His systematic approach includes work on concentration, voice, physical skills, emotional memory, observation, imagination, and dramatic analysis</a:t>
            </a:r>
          </a:p>
          <a:p>
            <a:pPr>
              <a:buNone/>
            </a:pPr>
            <a:endParaRPr lang="en-US" sz="800" dirty="0" smtClean="0"/>
          </a:p>
          <a:p>
            <a:pPr>
              <a:buNone/>
            </a:pPr>
            <a:r>
              <a:rPr lang="en-US" i="1" dirty="0" smtClean="0"/>
              <a:t>a.k.a. “American method” or “method acting”</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77962"/>
          </a:xfrm>
        </p:spPr>
        <p:txBody>
          <a:bodyPr/>
          <a:lstStyle/>
          <a:p>
            <a:r>
              <a:rPr lang="en-US" dirty="0" err="1" smtClean="0">
                <a:latin typeface="Magneto" pitchFamily="82" charset="0"/>
              </a:rPr>
              <a:t>Stanislavski’s</a:t>
            </a:r>
            <a:r>
              <a:rPr lang="en-US" dirty="0" smtClean="0">
                <a:latin typeface="Magneto" pitchFamily="82" charset="0"/>
              </a:rPr>
              <a:t> Principal of Opposites</a:t>
            </a:r>
            <a:endParaRPr lang="en-US" dirty="0">
              <a:latin typeface="Magneto" pitchFamily="82" charset="0"/>
            </a:endParaRPr>
          </a:p>
        </p:txBody>
      </p:sp>
      <p:sp>
        <p:nvSpPr>
          <p:cNvPr id="3" name="Content Placeholder 2"/>
          <p:cNvSpPr>
            <a:spLocks noGrp="1"/>
          </p:cNvSpPr>
          <p:nvPr>
            <p:ph idx="1"/>
          </p:nvPr>
        </p:nvSpPr>
        <p:spPr>
          <a:xfrm>
            <a:off x="457200" y="2057400"/>
            <a:ext cx="8229600" cy="4419600"/>
          </a:xfrm>
        </p:spPr>
        <p:txBody>
          <a:bodyPr/>
          <a:lstStyle/>
          <a:p>
            <a:pPr algn="ctr">
              <a:buNone/>
            </a:pPr>
            <a:r>
              <a:rPr lang="en-US" sz="4400" dirty="0" smtClean="0"/>
              <a:t>“When you play a good man, try to find out where he is bad, and when you play a villain, try to find where he is good”</a:t>
            </a:r>
          </a:p>
          <a:p>
            <a:pPr algn="ctr">
              <a:buNone/>
            </a:pPr>
            <a:endParaRPr lang="en-US" sz="1050" dirty="0" smtClean="0"/>
          </a:p>
          <a:p>
            <a:pPr algn="ctr">
              <a:buNone/>
            </a:pPr>
            <a:endParaRPr lang="en-US" sz="1050" dirty="0" smtClean="0"/>
          </a:p>
          <a:p>
            <a:pPr algn="ctr">
              <a:buNone/>
            </a:pPr>
            <a:r>
              <a:rPr lang="en-US" sz="2400" dirty="0" smtClean="0"/>
              <a:t>Why?  An actor MUST find something sympathetic to connect with in order to play the character well.</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dirty="0" smtClean="0">
                <a:latin typeface="Magneto" pitchFamily="82" charset="0"/>
              </a:rPr>
              <a:t>20</a:t>
            </a:r>
            <a:r>
              <a:rPr lang="en-US" baseline="30000" dirty="0" smtClean="0">
                <a:latin typeface="Magneto" pitchFamily="82" charset="0"/>
              </a:rPr>
              <a:t>th</a:t>
            </a:r>
            <a:r>
              <a:rPr lang="en-US" dirty="0" smtClean="0">
                <a:latin typeface="Magneto" pitchFamily="82" charset="0"/>
              </a:rPr>
              <a:t> Century Theatre - Expressionism</a:t>
            </a:r>
            <a:endParaRPr lang="en-US" dirty="0">
              <a:latin typeface="Magneto" pitchFamily="82" charset="0"/>
            </a:endParaRPr>
          </a:p>
        </p:txBody>
      </p:sp>
      <p:sp>
        <p:nvSpPr>
          <p:cNvPr id="3" name="Content Placeholder 2"/>
          <p:cNvSpPr>
            <a:spLocks noGrp="1"/>
          </p:cNvSpPr>
          <p:nvPr>
            <p:ph idx="1"/>
          </p:nvPr>
        </p:nvSpPr>
        <p:spPr/>
        <p:txBody>
          <a:bodyPr/>
          <a:lstStyle/>
          <a:p>
            <a:r>
              <a:rPr lang="en-US" sz="3000" dirty="0" smtClean="0"/>
              <a:t>Bring to life the struggle of the protagonist against middle-class values</a:t>
            </a:r>
          </a:p>
          <a:p>
            <a:r>
              <a:rPr lang="en-US" sz="3000" dirty="0" smtClean="0"/>
              <a:t>Shows the emotional </a:t>
            </a:r>
          </a:p>
          <a:p>
            <a:pPr>
              <a:buNone/>
            </a:pPr>
            <a:r>
              <a:rPr lang="en-US" sz="3000" dirty="0" smtClean="0"/>
              <a:t>	awakening of characters</a:t>
            </a:r>
          </a:p>
          <a:p>
            <a:r>
              <a:rPr lang="en-US" sz="3000" dirty="0" smtClean="0"/>
              <a:t>Usually stark productions; </a:t>
            </a:r>
          </a:p>
          <a:p>
            <a:pPr>
              <a:buNone/>
            </a:pPr>
            <a:r>
              <a:rPr lang="en-US" sz="3000" dirty="0" smtClean="0"/>
              <a:t>	dark, sad, emotionally jarring</a:t>
            </a:r>
          </a:p>
          <a:p>
            <a:r>
              <a:rPr lang="en-US" sz="3000" dirty="0" smtClean="0"/>
              <a:t>Plays are highly symbolic in subject matter &amp; content</a:t>
            </a:r>
          </a:p>
          <a:p>
            <a:r>
              <a:rPr lang="en-US" sz="3000" dirty="0" smtClean="0"/>
              <a:t>Popular in the US in the early 20</a:t>
            </a:r>
            <a:r>
              <a:rPr lang="en-US" sz="3000" baseline="30000" dirty="0" smtClean="0"/>
              <a:t>th</a:t>
            </a:r>
            <a:r>
              <a:rPr lang="en-US" sz="3000" dirty="0" smtClean="0"/>
              <a:t> C</a:t>
            </a:r>
          </a:p>
          <a:p>
            <a:endParaRPr lang="en-US" dirty="0"/>
          </a:p>
        </p:txBody>
      </p:sp>
      <p:pic>
        <p:nvPicPr>
          <p:cNvPr id="70658" name="Picture 2" descr="http://upload.wikimedia.org/wikipedia/commons/thumb/0/0c/Johnny_Johnson%281%29.gif/220px-Johnny_Johnson%281%29.gif">
            <a:hlinkClick r:id="rId2"/>
          </p:cNvPr>
          <p:cNvPicPr>
            <a:picLocks noChangeAspect="1" noChangeArrowheads="1"/>
          </p:cNvPicPr>
          <p:nvPr/>
        </p:nvPicPr>
        <p:blipFill>
          <a:blip r:embed="rId3"/>
          <a:srcRect/>
          <a:stretch>
            <a:fillRect/>
          </a:stretch>
        </p:blipFill>
        <p:spPr bwMode="auto">
          <a:xfrm>
            <a:off x="5715000" y="2286000"/>
            <a:ext cx="2997536" cy="205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1143000"/>
          </a:xfrm>
        </p:spPr>
        <p:txBody>
          <a:bodyPr/>
          <a:lstStyle/>
          <a:p>
            <a:r>
              <a:rPr lang="en-US" dirty="0" smtClean="0">
                <a:latin typeface="Magneto" pitchFamily="82" charset="0"/>
              </a:rPr>
              <a:t>August </a:t>
            </a:r>
            <a:r>
              <a:rPr lang="en-US" dirty="0" err="1" smtClean="0">
                <a:latin typeface="Magneto" pitchFamily="82" charset="0"/>
              </a:rPr>
              <a:t>Strinberg</a:t>
            </a:r>
            <a:r>
              <a:rPr lang="en-US" dirty="0" smtClean="0">
                <a:latin typeface="Magneto" pitchFamily="82" charset="0"/>
              </a:rPr>
              <a:t/>
            </a:r>
            <a:br>
              <a:rPr lang="en-US" dirty="0" smtClean="0">
                <a:latin typeface="Magneto" pitchFamily="82" charset="0"/>
              </a:rPr>
            </a:br>
            <a:r>
              <a:rPr lang="en-US" sz="2800" dirty="0" smtClean="0">
                <a:latin typeface="Magneto" pitchFamily="82" charset="0"/>
              </a:rPr>
              <a:t>Sweden (1849 – 1912)</a:t>
            </a:r>
            <a:endParaRPr lang="en-US" sz="2800" dirty="0">
              <a:latin typeface="Magneto" pitchFamily="82" charset="0"/>
            </a:endParaRPr>
          </a:p>
        </p:txBody>
      </p:sp>
      <p:sp>
        <p:nvSpPr>
          <p:cNvPr id="3" name="Content Placeholder 2"/>
          <p:cNvSpPr>
            <a:spLocks noGrp="1"/>
          </p:cNvSpPr>
          <p:nvPr>
            <p:ph idx="1"/>
          </p:nvPr>
        </p:nvSpPr>
        <p:spPr>
          <a:xfrm>
            <a:off x="304800" y="1752600"/>
            <a:ext cx="8382000" cy="4724400"/>
          </a:xfrm>
        </p:spPr>
        <p:txBody>
          <a:bodyPr/>
          <a:lstStyle/>
          <a:p>
            <a:r>
              <a:rPr lang="en-US" dirty="0" smtClean="0"/>
              <a:t>Wrote about spiritual pilgrimages</a:t>
            </a:r>
          </a:p>
          <a:p>
            <a:r>
              <a:rPr lang="en-US" dirty="0" smtClean="0"/>
              <a:t>Tried to abolish conventional </a:t>
            </a:r>
          </a:p>
          <a:p>
            <a:pPr>
              <a:buNone/>
            </a:pPr>
            <a:r>
              <a:rPr lang="en-US" dirty="0" smtClean="0"/>
              <a:t>	dramatic time and space and the splitting, doubling, merging, and multiplication of its characters</a:t>
            </a:r>
          </a:p>
          <a:p>
            <a:r>
              <a:rPr lang="en-US" dirty="0" smtClean="0"/>
              <a:t>Becomes important influence on many American playwrights</a:t>
            </a:r>
          </a:p>
          <a:p>
            <a:r>
              <a:rPr lang="en-US" dirty="0" smtClean="0"/>
              <a:t>Significant plays: </a:t>
            </a:r>
            <a:r>
              <a:rPr lang="en-US" i="1" dirty="0" smtClean="0"/>
              <a:t>The Ghost Sonata </a:t>
            </a:r>
            <a:r>
              <a:rPr lang="en-US" dirty="0" smtClean="0"/>
              <a:t>and </a:t>
            </a:r>
            <a:r>
              <a:rPr lang="en-US" i="1" dirty="0" smtClean="0"/>
              <a:t> Miss Julie</a:t>
            </a:r>
            <a:endParaRPr lang="en-US" i="1" dirty="0"/>
          </a:p>
        </p:txBody>
      </p:sp>
      <p:pic>
        <p:nvPicPr>
          <p:cNvPr id="74754" name="Picture 2" descr="http://upload.wikimedia.org/wikipedia/commons/thumb/4/49/August_Strindberg.jpg/200px-August_Strindberg.jpg">
            <a:hlinkClick r:id="rId2"/>
          </p:cNvPr>
          <p:cNvPicPr>
            <a:picLocks noChangeAspect="1" noChangeArrowheads="1"/>
          </p:cNvPicPr>
          <p:nvPr/>
        </p:nvPicPr>
        <p:blipFill>
          <a:blip r:embed="rId3"/>
          <a:srcRect/>
          <a:stretch>
            <a:fillRect/>
          </a:stretch>
        </p:blipFill>
        <p:spPr bwMode="auto">
          <a:xfrm>
            <a:off x="6705600" y="304800"/>
            <a:ext cx="1905000" cy="26955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Century Developments</a:t>
            </a:r>
            <a:endParaRPr lang="en-US" dirty="0">
              <a:latin typeface="Magneto" pitchFamily="82" charset="0"/>
            </a:endParaRPr>
          </a:p>
        </p:txBody>
      </p:sp>
      <p:sp>
        <p:nvSpPr>
          <p:cNvPr id="3" name="Content Placeholder 2"/>
          <p:cNvSpPr>
            <a:spLocks noGrp="1"/>
          </p:cNvSpPr>
          <p:nvPr>
            <p:ph idx="1"/>
          </p:nvPr>
        </p:nvSpPr>
        <p:spPr/>
        <p:txBody>
          <a:bodyPr/>
          <a:lstStyle/>
          <a:p>
            <a:pPr>
              <a:buNone/>
            </a:pPr>
            <a:r>
              <a:rPr lang="en-US" sz="2400" b="1" i="1" dirty="0" smtClean="0"/>
              <a:t>Romanticism:  </a:t>
            </a:r>
            <a:r>
              <a:rPr lang="en-US" sz="2400" dirty="0" smtClean="0"/>
              <a:t>focusing on the “ideal” rather than the real; idea that trust should be put in instincts rather than reason and nature rather society for guidance &amp; answers</a:t>
            </a:r>
          </a:p>
          <a:p>
            <a:pPr>
              <a:buNone/>
            </a:pPr>
            <a:endParaRPr lang="en-US" sz="2400" dirty="0" smtClean="0"/>
          </a:p>
          <a:p>
            <a:pPr>
              <a:buNone/>
            </a:pPr>
            <a:r>
              <a:rPr lang="en-US" sz="2400" dirty="0" smtClean="0"/>
              <a:t>Playwright’s job becomes recording life rather than creating a whole new world in each play</a:t>
            </a:r>
          </a:p>
          <a:p>
            <a:pPr>
              <a:buNone/>
            </a:pPr>
            <a:endParaRPr lang="en-US" sz="2400" dirty="0" smtClean="0"/>
          </a:p>
          <a:p>
            <a:pPr>
              <a:buNone/>
            </a:pPr>
            <a:r>
              <a:rPr lang="en-US" sz="2400" dirty="0" smtClean="0"/>
              <a:t>Industrial revolution is in full swing and the railroads are booming… this development allows theatre companies to travel to smaller cities &amp; towns that had never had theatre available to them on a regular basis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486400" cy="1143000"/>
          </a:xfrm>
        </p:spPr>
        <p:txBody>
          <a:bodyPr/>
          <a:lstStyle/>
          <a:p>
            <a:r>
              <a:rPr lang="en-US" dirty="0" smtClean="0">
                <a:latin typeface="Magneto" pitchFamily="82" charset="0"/>
              </a:rPr>
              <a:t>Eugene O’Neill</a:t>
            </a:r>
            <a:br>
              <a:rPr lang="en-US" dirty="0" smtClean="0">
                <a:latin typeface="Magneto" pitchFamily="82" charset="0"/>
              </a:rPr>
            </a:br>
            <a:r>
              <a:rPr lang="en-US" sz="2400" dirty="0" smtClean="0">
                <a:latin typeface="Magneto" pitchFamily="82" charset="0"/>
              </a:rPr>
              <a:t>USA (1888 – 1953)</a:t>
            </a:r>
            <a:endParaRPr lang="en-US" sz="2400" dirty="0"/>
          </a:p>
        </p:txBody>
      </p:sp>
      <p:sp>
        <p:nvSpPr>
          <p:cNvPr id="3" name="Content Placeholder 2"/>
          <p:cNvSpPr>
            <a:spLocks noGrp="1"/>
          </p:cNvSpPr>
          <p:nvPr>
            <p:ph idx="1"/>
          </p:nvPr>
        </p:nvSpPr>
        <p:spPr>
          <a:xfrm>
            <a:off x="457200" y="1600200"/>
            <a:ext cx="8229600" cy="5105400"/>
          </a:xfrm>
        </p:spPr>
        <p:txBody>
          <a:bodyPr/>
          <a:lstStyle/>
          <a:p>
            <a:r>
              <a:rPr lang="en-US" sz="2400" dirty="0" smtClean="0"/>
              <a:t>Highly influenced by </a:t>
            </a:r>
            <a:r>
              <a:rPr lang="en-US" sz="2400" dirty="0" err="1" smtClean="0"/>
              <a:t>Strinberg</a:t>
            </a:r>
            <a:endParaRPr lang="en-US" sz="2400" dirty="0" smtClean="0"/>
          </a:p>
          <a:p>
            <a:r>
              <a:rPr lang="en-US" sz="2400" dirty="0" smtClean="0"/>
              <a:t>Won the Nobel prize for Literature once,</a:t>
            </a:r>
          </a:p>
          <a:p>
            <a:pPr>
              <a:buNone/>
            </a:pPr>
            <a:r>
              <a:rPr lang="en-US" sz="2400" dirty="0" smtClean="0"/>
              <a:t>	 and the Pulitzer for Drama four times</a:t>
            </a:r>
          </a:p>
          <a:p>
            <a:r>
              <a:rPr lang="en-US" sz="2400" dirty="0" smtClean="0"/>
              <a:t>Most of his plays involve some degree of tragedy and personal loss</a:t>
            </a:r>
          </a:p>
          <a:p>
            <a:r>
              <a:rPr lang="en-US" sz="2400" dirty="0" smtClean="0"/>
              <a:t>His plays were among the first to include speeches in American vernacular and involve characters on the fringes of society, where they struggle to maintain their hopes and aspirations, but ultimately slide into disillusionment and despair</a:t>
            </a:r>
          </a:p>
          <a:p>
            <a:r>
              <a:rPr lang="en-US" sz="2400" dirty="0" smtClean="0"/>
              <a:t>Significant plays</a:t>
            </a:r>
            <a:r>
              <a:rPr lang="en-US" sz="2400" i="1" dirty="0" smtClean="0"/>
              <a:t>:  The Hairy Ape, The Iceman Cometh, A Long Day’s Journey into Night</a:t>
            </a:r>
            <a:endParaRPr lang="en-US" sz="2400" i="1" dirty="0"/>
          </a:p>
        </p:txBody>
      </p:sp>
      <p:pic>
        <p:nvPicPr>
          <p:cNvPr id="4" name="Picture 2" descr="http://upload.wikimedia.org/wikipedia/commons/thumb/3/38/ONeill-Eugene-LOC.jpg/220px-ONeill-Eugene-LOC.jpg">
            <a:hlinkClick r:id="rId2"/>
          </p:cNvPr>
          <p:cNvPicPr>
            <a:picLocks noChangeAspect="1" noChangeArrowheads="1"/>
          </p:cNvPicPr>
          <p:nvPr/>
        </p:nvPicPr>
        <p:blipFill>
          <a:blip r:embed="rId3"/>
          <a:srcRect/>
          <a:stretch>
            <a:fillRect/>
          </a:stretch>
        </p:blipFill>
        <p:spPr bwMode="auto">
          <a:xfrm>
            <a:off x="6400800" y="152400"/>
            <a:ext cx="2095500" cy="27908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20</a:t>
            </a:r>
            <a:r>
              <a:rPr lang="en-US" baseline="30000" dirty="0" smtClean="0">
                <a:latin typeface="Magneto" pitchFamily="82" charset="0"/>
              </a:rPr>
              <a:t>th</a:t>
            </a:r>
            <a:r>
              <a:rPr lang="en-US" dirty="0" smtClean="0">
                <a:latin typeface="Magneto" pitchFamily="82" charset="0"/>
              </a:rPr>
              <a:t> Century Surrealism</a:t>
            </a:r>
            <a:endParaRPr lang="en-US" dirty="0">
              <a:latin typeface="Magneto" pitchFamily="82" charset="0"/>
            </a:endParaRPr>
          </a:p>
        </p:txBody>
      </p:sp>
      <p:sp>
        <p:nvSpPr>
          <p:cNvPr id="3" name="Content Placeholder 2"/>
          <p:cNvSpPr>
            <a:spLocks noGrp="1"/>
          </p:cNvSpPr>
          <p:nvPr>
            <p:ph idx="1"/>
          </p:nvPr>
        </p:nvSpPr>
        <p:spPr>
          <a:xfrm>
            <a:off x="228600" y="1371600"/>
            <a:ext cx="8458200" cy="5257800"/>
          </a:xfrm>
        </p:spPr>
        <p:txBody>
          <a:bodyPr/>
          <a:lstStyle/>
          <a:p>
            <a:r>
              <a:rPr lang="en-US" sz="2800" dirty="0" smtClean="0"/>
              <a:t>Develops in Paris during WW1, continues into WW2</a:t>
            </a:r>
          </a:p>
          <a:p>
            <a:r>
              <a:rPr lang="en-US" sz="2800" dirty="0" smtClean="0"/>
              <a:t>Combines many other styles </a:t>
            </a:r>
            <a:r>
              <a:rPr lang="en-US" sz="2000" dirty="0" smtClean="0"/>
              <a:t>(theatre of cruelty, </a:t>
            </a:r>
            <a:r>
              <a:rPr lang="en-US" sz="2000" dirty="0" err="1" smtClean="0"/>
              <a:t>absurdism</a:t>
            </a:r>
            <a:r>
              <a:rPr lang="en-US" sz="2000" dirty="0" smtClean="0"/>
              <a:t>, etc.)</a:t>
            </a:r>
          </a:p>
          <a:p>
            <a:pPr lvl="8">
              <a:buFont typeface="Arial" pitchFamily="34" charset="0"/>
              <a:buChar char="•"/>
            </a:pPr>
            <a:r>
              <a:rPr lang="en-US" sz="2800" dirty="0" smtClean="0"/>
              <a:t>Main idea:  the breaking down of barriers between the inner &amp; outer, conscious &amp; unconscious in actors and audience – we can never define the true self because we are many things at one time</a:t>
            </a:r>
          </a:p>
        </p:txBody>
      </p:sp>
      <p:pic>
        <p:nvPicPr>
          <p:cNvPr id="75778" name="Picture 2" descr="http://upload.wikimedia.org/wikipedia/en/thumb/d/dd/The_Persistence_of_Memory.jpg/220px-The_Persistence_of_Memory.jpg">
            <a:hlinkClick r:id="rId2"/>
          </p:cNvPr>
          <p:cNvPicPr>
            <a:picLocks noChangeAspect="1" noChangeArrowheads="1"/>
          </p:cNvPicPr>
          <p:nvPr/>
        </p:nvPicPr>
        <p:blipFill>
          <a:blip r:embed="rId3"/>
          <a:srcRect/>
          <a:stretch>
            <a:fillRect/>
          </a:stretch>
        </p:blipFill>
        <p:spPr bwMode="auto">
          <a:xfrm>
            <a:off x="228600" y="3429000"/>
            <a:ext cx="3725330" cy="2743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sz="2800" dirty="0" smtClean="0">
                <a:latin typeface="Magneto" pitchFamily="82" charset="0"/>
              </a:rPr>
              <a:t>20</a:t>
            </a:r>
            <a:r>
              <a:rPr lang="en-US" sz="2800" baseline="30000" dirty="0" smtClean="0">
                <a:latin typeface="Magneto" pitchFamily="82" charset="0"/>
              </a:rPr>
              <a:t>th</a:t>
            </a:r>
            <a:r>
              <a:rPr lang="en-US" sz="2800" dirty="0" smtClean="0">
                <a:latin typeface="Magneto" pitchFamily="82" charset="0"/>
              </a:rPr>
              <a:t> Century </a:t>
            </a:r>
            <a:r>
              <a:rPr lang="en-US" dirty="0" smtClean="0">
                <a:latin typeface="Magneto" pitchFamily="82" charset="0"/>
              </a:rPr>
              <a:t/>
            </a:r>
            <a:br>
              <a:rPr lang="en-US" dirty="0" smtClean="0">
                <a:latin typeface="Magneto" pitchFamily="82" charset="0"/>
              </a:rPr>
            </a:br>
            <a:r>
              <a:rPr lang="en-US" dirty="0" smtClean="0">
                <a:latin typeface="Magneto" pitchFamily="82" charset="0"/>
              </a:rPr>
              <a:t>Theatre of the Absurd</a:t>
            </a:r>
            <a:endParaRPr lang="en-US" dirty="0">
              <a:latin typeface="Magneto" pitchFamily="82" charset="0"/>
            </a:endParaRPr>
          </a:p>
        </p:txBody>
      </p:sp>
      <p:sp>
        <p:nvSpPr>
          <p:cNvPr id="3" name="Content Placeholder 2"/>
          <p:cNvSpPr>
            <a:spLocks noGrp="1"/>
          </p:cNvSpPr>
          <p:nvPr>
            <p:ph idx="1"/>
          </p:nvPr>
        </p:nvSpPr>
        <p:spPr>
          <a:xfrm>
            <a:off x="1828800" y="1600200"/>
            <a:ext cx="6858000" cy="4953000"/>
          </a:xfrm>
        </p:spPr>
        <p:txBody>
          <a:bodyPr/>
          <a:lstStyle/>
          <a:p>
            <a:r>
              <a:rPr lang="en-US" sz="2600" dirty="0" smtClean="0"/>
              <a:t>Develops in France from the ideas of Existentialism and in reaction to the atrocities of WW2</a:t>
            </a:r>
          </a:p>
          <a:p>
            <a:r>
              <a:rPr lang="en-US" sz="2600" b="1" dirty="0" smtClean="0"/>
              <a:t>Main ideas</a:t>
            </a:r>
            <a:r>
              <a:rPr lang="en-US" sz="2600" dirty="0" smtClean="0"/>
              <a:t>: truth is found in disorder and chaos – there is no higher purpose/point to life – nothing is inherently good or bad, it’s just how a human sees the subject that gives it value</a:t>
            </a:r>
          </a:p>
          <a:p>
            <a:r>
              <a:rPr lang="en-US" sz="2600" dirty="0" smtClean="0"/>
              <a:t>Plays are characterized by physical comedy, nonsense dialogue, spastic movement, flat &amp; inter-dependent pairs of characters, </a:t>
            </a:r>
          </a:p>
        </p:txBody>
      </p:sp>
      <p:pic>
        <p:nvPicPr>
          <p:cNvPr id="76802" name="Picture 2" descr="http://upload.wikimedia.org/wikipedia/commons/thumb/c/cc/Waiting_for_Godot_set_Theatre_Royal_Haymarket_2009.jpg/220px-Waiting_for_Godot_set_Theatre_Royal_Haymarket_2009.jpg">
            <a:hlinkClick r:id="rId2"/>
          </p:cNvPr>
          <p:cNvPicPr>
            <a:picLocks noChangeAspect="1" noChangeArrowheads="1"/>
          </p:cNvPicPr>
          <p:nvPr/>
        </p:nvPicPr>
        <p:blipFill>
          <a:blip r:embed="rId3"/>
          <a:srcRect/>
          <a:stretch>
            <a:fillRect/>
          </a:stretch>
        </p:blipFill>
        <p:spPr bwMode="auto">
          <a:xfrm>
            <a:off x="228600" y="2057400"/>
            <a:ext cx="1524000" cy="34766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95600" y="274638"/>
            <a:ext cx="5791200" cy="868362"/>
          </a:xfrm>
        </p:spPr>
        <p:txBody>
          <a:bodyPr/>
          <a:lstStyle/>
          <a:p>
            <a:pPr eaLnBrk="1" hangingPunct="1"/>
            <a:r>
              <a:rPr lang="en-US" dirty="0" smtClean="0">
                <a:latin typeface="Magneto" pitchFamily="82" charset="0"/>
              </a:rPr>
              <a:t>Existentialism</a:t>
            </a:r>
          </a:p>
        </p:txBody>
      </p:sp>
      <p:sp>
        <p:nvSpPr>
          <p:cNvPr id="15363" name="Rectangle 3"/>
          <p:cNvSpPr>
            <a:spLocks noGrp="1" noChangeArrowheads="1"/>
          </p:cNvSpPr>
          <p:nvPr>
            <p:ph type="body" idx="1"/>
          </p:nvPr>
        </p:nvSpPr>
        <p:spPr>
          <a:xfrm>
            <a:off x="457200" y="2971800"/>
            <a:ext cx="8229600" cy="3154363"/>
          </a:xfrm>
        </p:spPr>
        <p:txBody>
          <a:bodyPr/>
          <a:lstStyle/>
          <a:p>
            <a:pPr eaLnBrk="1" hangingPunct="1">
              <a:lnSpc>
                <a:spcPct val="90000"/>
              </a:lnSpc>
            </a:pPr>
            <a:r>
              <a:rPr lang="en-US" sz="2200" smtClean="0"/>
              <a:t>Philosophical movement from the 1940’s based on ideas from Kierkegaard and Nietzsche that looks at why we exist and what the point of that existence might be</a:t>
            </a:r>
          </a:p>
          <a:p>
            <a:pPr eaLnBrk="1" hangingPunct="1">
              <a:lnSpc>
                <a:spcPct val="90000"/>
              </a:lnSpc>
            </a:pPr>
            <a:r>
              <a:rPr lang="en-US" sz="2200" smtClean="0"/>
              <a:t>a whole theatrical movement is born:  Theatre of the Absurd!!</a:t>
            </a:r>
          </a:p>
          <a:p>
            <a:pPr eaLnBrk="1" hangingPunct="1">
              <a:lnSpc>
                <a:spcPct val="90000"/>
              </a:lnSpc>
            </a:pPr>
            <a:r>
              <a:rPr lang="en-US" sz="2200" smtClean="0"/>
              <a:t>Genre characteristics… minimalist sets &amp; costumes, quick &amp; simple dialogue, nonsense talk, repetition, physical humor, lots of metaphor &amp; symbolism, confusion in characters &amp; audience </a:t>
            </a:r>
          </a:p>
          <a:p>
            <a:pPr eaLnBrk="1" hangingPunct="1">
              <a:lnSpc>
                <a:spcPct val="90000"/>
              </a:lnSpc>
            </a:pPr>
            <a:r>
              <a:rPr lang="en-US" sz="2200" smtClean="0"/>
              <a:t>Important playwrights… Samuel Beckett, Eugene Ionesco, Harold Pinter, Tom Stoppard…</a:t>
            </a:r>
          </a:p>
        </p:txBody>
      </p:sp>
      <p:pic>
        <p:nvPicPr>
          <p:cNvPr id="15364" name="Picture 5" descr="View Image">
            <a:hlinkClick r:id="rId3"/>
          </p:cNvPr>
          <p:cNvPicPr>
            <a:picLocks noChangeAspect="1" noChangeArrowheads="1"/>
          </p:cNvPicPr>
          <p:nvPr/>
        </p:nvPicPr>
        <p:blipFill>
          <a:blip r:embed="rId4"/>
          <a:srcRect/>
          <a:stretch>
            <a:fillRect/>
          </a:stretch>
        </p:blipFill>
        <p:spPr bwMode="auto">
          <a:xfrm>
            <a:off x="304800" y="533400"/>
            <a:ext cx="2381250" cy="2171700"/>
          </a:xfrm>
          <a:prstGeom prst="rect">
            <a:avLst/>
          </a:prstGeom>
          <a:noFill/>
          <a:ln w="9525">
            <a:noFill/>
            <a:miter lim="800000"/>
            <a:headEnd/>
            <a:tailEnd/>
          </a:ln>
        </p:spPr>
      </p:pic>
      <p:pic>
        <p:nvPicPr>
          <p:cNvPr id="15365" name="Picture 7" descr="Existentialism in Calvin and Hobbes by Lst1984."/>
          <p:cNvPicPr>
            <a:picLocks noChangeAspect="1" noChangeArrowheads="1"/>
          </p:cNvPicPr>
          <p:nvPr/>
        </p:nvPicPr>
        <p:blipFill>
          <a:blip r:embed="rId5"/>
          <a:srcRect/>
          <a:stretch>
            <a:fillRect/>
          </a:stretch>
        </p:blipFill>
        <p:spPr bwMode="auto">
          <a:xfrm>
            <a:off x="3657600" y="1295400"/>
            <a:ext cx="4762500" cy="1514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lstStyle/>
          <a:p>
            <a:r>
              <a:rPr lang="en-US" dirty="0" smtClean="0">
                <a:latin typeface="Magneto" pitchFamily="82" charset="0"/>
              </a:rPr>
              <a:t>Samuel Beckett</a:t>
            </a:r>
            <a:br>
              <a:rPr lang="en-US" dirty="0" smtClean="0">
                <a:latin typeface="Magneto" pitchFamily="82" charset="0"/>
              </a:rPr>
            </a:br>
            <a:r>
              <a:rPr lang="en-US" sz="2800" dirty="0" smtClean="0">
                <a:latin typeface="Magneto" pitchFamily="82" charset="0"/>
              </a:rPr>
              <a:t>Ireland (1906 – 1989)</a:t>
            </a:r>
            <a:endParaRPr lang="en-US" sz="2800" dirty="0">
              <a:latin typeface="Magneto" pitchFamily="82" charset="0"/>
            </a:endParaRPr>
          </a:p>
        </p:txBody>
      </p:sp>
      <p:sp>
        <p:nvSpPr>
          <p:cNvPr id="3" name="Content Placeholder 2"/>
          <p:cNvSpPr>
            <a:spLocks noGrp="1"/>
          </p:cNvSpPr>
          <p:nvPr>
            <p:ph idx="1"/>
          </p:nvPr>
        </p:nvSpPr>
        <p:spPr/>
        <p:txBody>
          <a:bodyPr/>
          <a:lstStyle/>
          <a:p>
            <a:r>
              <a:rPr lang="en-US" sz="3000" dirty="0" smtClean="0"/>
              <a:t>Absurdist playwright</a:t>
            </a:r>
          </a:p>
          <a:p>
            <a:r>
              <a:rPr lang="en-US" sz="3000" dirty="0" smtClean="0"/>
              <a:t>Won the Nobel Prize for Literature</a:t>
            </a:r>
          </a:p>
          <a:p>
            <a:r>
              <a:rPr lang="en-US" sz="3000" dirty="0" smtClean="0"/>
              <a:t>Wrote </a:t>
            </a:r>
            <a:r>
              <a:rPr lang="en-US" sz="3000" i="1" dirty="0" smtClean="0"/>
              <a:t>Waiting for </a:t>
            </a:r>
            <a:r>
              <a:rPr lang="en-US" sz="3000" i="1" dirty="0" err="1" smtClean="0"/>
              <a:t>Godot</a:t>
            </a:r>
            <a:r>
              <a:rPr lang="en-US" sz="3000" i="1" dirty="0" smtClean="0"/>
              <a:t> </a:t>
            </a:r>
            <a:r>
              <a:rPr lang="en-US" sz="3000" dirty="0" smtClean="0"/>
              <a:t>– considered the archetypal absurdist play</a:t>
            </a:r>
            <a:endParaRPr lang="en-US" sz="3000" dirty="0"/>
          </a:p>
        </p:txBody>
      </p:sp>
      <p:pic>
        <p:nvPicPr>
          <p:cNvPr id="78850" name="Picture 2" descr="http://upload.wikimedia.org/wikipedia/commons/thumb/0/09/Samuel_Beckett%2C_Pic%2C_1.jpg/220px-Samuel_Beckett%2C_Pic%2C_1.jpg">
            <a:hlinkClick r:id="rId2"/>
          </p:cNvPr>
          <p:cNvPicPr>
            <a:picLocks noChangeAspect="1" noChangeArrowheads="1"/>
          </p:cNvPicPr>
          <p:nvPr/>
        </p:nvPicPr>
        <p:blipFill>
          <a:blip r:embed="rId3"/>
          <a:srcRect/>
          <a:stretch>
            <a:fillRect/>
          </a:stretch>
        </p:blipFill>
        <p:spPr bwMode="auto">
          <a:xfrm>
            <a:off x="6705600" y="152400"/>
            <a:ext cx="1752600" cy="2628900"/>
          </a:xfrm>
          <a:prstGeom prst="rect">
            <a:avLst/>
          </a:prstGeom>
          <a:noFill/>
        </p:spPr>
      </p:pic>
      <p:pic>
        <p:nvPicPr>
          <p:cNvPr id="78852" name="Picture 4" descr="http://t3.gstatic.com/images?q=tbn:ANd9GcSRjw8Ki7MQySob-2VGEzpb-eR-wNzj0hSIHsZiUjxvxzjIVtNR"/>
          <p:cNvPicPr>
            <a:picLocks noChangeAspect="1" noChangeArrowheads="1"/>
          </p:cNvPicPr>
          <p:nvPr/>
        </p:nvPicPr>
        <p:blipFill>
          <a:blip r:embed="rId4"/>
          <a:srcRect/>
          <a:stretch>
            <a:fillRect/>
          </a:stretch>
        </p:blipFill>
        <p:spPr bwMode="auto">
          <a:xfrm>
            <a:off x="5257800" y="3810000"/>
            <a:ext cx="3386470" cy="1981200"/>
          </a:xfrm>
          <a:prstGeom prst="rect">
            <a:avLst/>
          </a:prstGeom>
          <a:noFill/>
        </p:spPr>
      </p:pic>
      <p:sp>
        <p:nvSpPr>
          <p:cNvPr id="78854" name="AutoShape 6" descr="data:image/jpeg;base64,/9j/4AAQSkZJRgABAQAAAQABAAD/2wBDAAkGBwgHBgkIBwgKCgkLDRYPDQwMDRsUFRAWIB0iIiAdHx8kKDQsJCYxJx8fLT0tMTU3Ojo6Iys/RD84QzQ5Ojf/2wBDAQoKCg0MDRoPDxo3JR8lNzc3Nzc3Nzc3Nzc3Nzc3Nzc3Nzc3Nzc3Nzc3Nzc3Nzc3Nzc3Nzc3Nzc3Nzc3Nzc3Nzf/wAARCACQALQDASIAAhEBAxEB/8QAHAAAAgIDAQEAAAAAAAAAAAAABgcEBQABAwII/8QASBAAAgECBAMEBAoGCAYDAAAAAQIDBBEABRIhBjFBEyJRYRRxgZEHFSMyVJOhscHRJDVCYrLhFjM0cnN0gvAlUmODovFDksL/xAAZAQADAQEBAAAAAAAAAAAAAAACAwQAAQX/xAAoEQACAwACAgEEAQUBAAAAAAAAAQIDESExBBITIjJBUWEFFDNxgVL/2gAMAwEAAhEDEQA/AFNmWYVozKrArKkKJ3AAmbbvHzxH+MK76bVfXN+eMzMf8Tq/8eT+I44DA6Y6nMa/6dVfXN+eMGY1/wBOqvrm/PHBsebWxzTEn4yrhzrar65vzxIo5s2rKhaelqK6aVuSRyOT6+fLzxXWvi6pM7ny+gFNQjse0AaWQbs58LnoPDGbecHVn5LX+jHFBgMvpo7RR/Uen/Keq17X9uBxq3MI2ZJKurVlNiDK4IPXrizos1qmmiZGZ5FOwAJJxf8AFC0yZE2azUMD19c5p+0Lhgthu9uZYWtcG1xvcjC1Y99ZDHWnHUBhzGt+m1X1zfnjPjCu+m1X1zfniPbG7YYKO/xjXfTar65vzxnxhXfTqof95vzxGxlsbTEj4xr/AKdVfXN+eM+Ma76ZU/XN+eI9sax0xJ+Ma/6dVD/vN+eL3Kck4mzelWqpZqhKY30zT1RjVyP+W539Y288V2S5fl9YY2rszWD5YB4BTyuzRj5xBUEXtfbBxm+eJUBVyepV0VdKU6d0hAAAoRgDsPAYXZNx6QyEPblgbmtDxHlKh69q2OMmwlE5ZD/qBI9hxWnMa/6dVfXN+eC6HiCcs1NmaNLBKOzkRuo8D4dMBMoCyuqklQxAJ5kXxoTclyDKKXR3+Ma/6dVfXN+eM+Mcwvb06q+ub88cAt/VjWq2y4YCSTmFeB/bqr65vzx5+Mq/6dVfXN+eI1ycaxjEg5nmAP8Abqn65vzxmIjczjMEYscz/WdX/jyfxHEbEnMv1jV/5iT+I4jYBmM649RRSTydnDG8j2vpRSx9wxZcPZJU55XdjARHDHZqidh3YU8T4nwHU+3Dxy6qynhHLIcuyinEamJZJKhrNJIxG5Y9T9g5DC5WKHYyFbm+BQ8O8CZznEpaenly6jXeSrq4iigeCg2LHyHvGOPEGSUGX5i1JQVM1SI1UNdV1F+TAW2sD6ztfqMM7Mc0nzGV2aoaVZF7hLXBFr3HluMU/EeRtFm09QaSPU7ltSrexPP/AN4nflPSqvxU2k3yCOX5YkMoVQtiO8F8fAnr9mCDjipyqPhmKgMKrW/JvDoPzWBIJO9wCpYcudvDEmeKLJ8sSvrYv0Z2AV1GrcgkGw5XsbXwJca57SZ7mNPJl1O0NNBTCLvqAXa5Jbbobjn4eeOVqdk/d9Dr511VOuPYOY1bHvGgt8VnmYeTjFx6K26YwaSbBlvytfHTYaI1cscyCDvjrY4wWOxHtxtNgTfB/lxrKvMJZHiSnhpSJO1IsSxAAI8NifZgmzbhOJ4lWIgohvboPVgF4erEyzOKeolNoiwSRxe6ISLnbnYb4ZsdT6Xl6y0Uiy05JVWXa9ttr78+uPP8x2RkpR6PZ/pqpnW4T7AvM4KigqIxJE1SFXvwyvqI/wBYNwbesYH8xyuponMktJVQ07BXRpY9tLAEd4bHnz+47YZ09BDU8P5pKARPT0c0oJPghOI/DPELUlMaepnUU0KGySG6kCwI09efLDaPIco60T+d40IW5FiqNyLDl5Y82wy8+bgnMadlaOnyqquQslIgazfvIvMeoDfl0uvq+jmoalqapUCRAPmm4YHcEHqCN8Vxennyi0RDjRx6ONWwQJzbmcZjG5nGYIxY5l+sav8Ax5P4jjjGjSyJHGLu7BVHiTyx2zL9Y1f+Yk/iOLTgujFbxNQI4Jjik7dwB+zGNVj5EgD24CTzk6loxaPJoqPhujoISsciyNJIAv8AWksVu/ibDbwGOGdy/ICTkEDA+rpgljiC0upz3oU7wPU7m/vwF8SvpRU1kdoAALbbH+ePNTcp6el6qMeCVk0FSKVZWl/RygURndg2kDY9B4+Jwxqmkpa4wTTgAgJI/dBGm4O4wAcOFhJU08jXUqksYY7iwAYW8N1waZjUjLOFJ6qeQK7R2Bv006QPuxu5YC3iBChUZ3w/R0tWC3p1L3rAEC6yFNPmG08/AHChW7KCeovhxcPgUdLkTKLLEwHu/wDeFJV0/olXUUtyewleO5/dYj8MVUvtInuj0zjYdTbDS4L+CGozehhr88rJMvhmXXFBGgMpXxa+y38LE+NuWBn4NclXN+IhPUgehZcnpUxYbEjdFPrO5HUKRh+Zbmc1VSGRpgTK+lGt81Tz5dRy6bjHLb41tR/IEK3JagRofg44Xo8yEFPTNV+ji81RXSdqCeVtGyn3YK6jIMjqqMUcsKNTqNIj7FDGtvBCukewYDM1z2ahzY0qBQJLSEMbX2Nh9/txY0+fo6XL6TyKsLEHE7uk+WP+JdA9mHwS0NbmU9PR1xoKl17WnUIHglUfOsLhlI6rcje48At+KuFM34Wq0p83phHr/q5o21Ry/wB0/gQDh5R5uk0sIVwZIZVkXTzHMHbzFxix43yleKeF66g0dpL2fb0klhdZANrHmL8vUxw6ryVL6WKspceT5wyT0N65YMyQmCYhO0ViGjJOxFvZzwdV4bh7K4cppZpWV72kAs5LuT022sd/PC12suo2Dew74OayWorsryHMJyZJpFkR7CwuG2PrsDh1i5W9A1vvA0yNVzfgt6kkifMaKRJgqgANpZSQPM74UstfeNdCd1bHc2Juf5D3YaPwaV4bIVoAwIMOpfLbvj/fhhXNGVqKeEhDpAuL8zz3wmpJSkh90m4pstMrnkSPVSUUCvILO0KKWiFud3Iufs3xZZ1k3xplMclPrlqaSAFZWXvSoOYPn1H5HHOmiVtIRacwWBaJ9blj5i/e9pt44m5lneZQ1K0OVwM08iBpH0llj9g2vtg/ZuX0i/XI8i5G/LGEYv8AifI6rLTHVzBWiqW5hOzKtbkV6XsT578sUJFsPT0naa7OLgasZj03PGYPThOzL9Y1f+Yk/iOCz4LqdmzSvqh/8dOIh/ekcD7lOBTMv1lV/wCPJ/EcMbgSljoOF4KxrB66r1Xt84K3ZoL+vUfacJueQY2mOzRf1xZlJ1MoLG4HXAhxFN2+c09MpuIQWceZAtgtrUbSEe9wNjv18cDWcoj5zS6LaxHZ7f3tvxxDX2XT6J9POaHN8scsoSUmKZiOSuNI/wDLTjx8LGas2QQ5esi7zKHW/eJsT7uXtOPFfTmeN01aS8YCNbdWvtb2gYE+OJmreJKSR72mggYqehbnt6/uw6mOyT/Qq54v9hpXStl0uSRGGWWN0m7QRqSRuluXtwuM+t8f5ppN19NmsfEazhwPPNrgjiFgI11HqASeXuwl6mRqysmlhU6qiZmRfNm2+/BeO09A8jUkMvgOjNHwPVVaNonzCqGl7gdyK4AuduZffxIvti64azCSorKvLp30DSpsVsBqPQ9CbAeVsT696bKqOiyymeJqehpezKXuSdIU3AFtzqN/E4EaSeOLPZaeJtIWDuqCSAVKkAeVgdhiK2SsnIpqh6wSPfEqem1QiDXqo1sDJazHURa/Q3+/FPAuZCUQESqeWlhiZPVJNn09HcazEWAB5nVqI/8Arc4tMvr6arp5JZYiiQD5VZCBp0nkd7AsbWHh68Mj7RgjkknIveFaaGKAtBIZq8G5Edjo3AHlfBRQUGasg7V0gWH5trs7f8pPh1uDgL4QqYnfMWhs4lLSd0BiWLMx25cziuoM5zhoo6avzerjWIqOzV76I2AsQx+cNxu18JUV7Nv8DlFvEmEUfAoh4gzWqCRjK83p2WpRn0SRMT3lTyYm/rAv4YqM74anyjI6eio6eqr4I5S0M0cRdrd894KOYvblY3uMZAq9olQ2eVMcVys0pRnaNhyuN7A+Pvx24B46qMx4ugyn0hmhZ5dLki0wVWsBy57NviuE7LMecE9tdcFxLn/QC8GUXEWUZtHN8XVS0pk+WEqhbA3BNmI3sd8Q3yGrFa1VWMkcImIIHeYKNtRA5L1PlfBRxtXVdDxPmkEFRBGRUswjklAZQ1mFhy/a8euBs5zVjWKhWl1bl0mBNxyI36Yf7SbbSJvpSSbLWnUZPLFHIyvSO5UxSG+hv+mw6bXsdiL8iLY4VEUNbmUjM0o0vp7JHtpttf1bYqnzdqiw0l7jvxtyJFtLC3LkMWuX1FfNErTxJCo3ZyoCnzB9vrwMk+wk0+C6pqamqqR6OVXeCRdLhnufYT1HT1YXWd5bLlOYy0c1yFOqN7WDp0P5+YOGRS1UTRqoUXHIhLA/78MQuKsrGbZQZIhqq6YGSIAfOX9pfM7XA8RgaptPGdth7LRZtzxmMe18ZizCMsqyKSfNqiGEEyyVLogA5sXIH2nDTzSlMCUGXU4BjoUTcjYaLb+va/rwFcJUwqOPodShliqpZSP7pYg+xtJww6inZO0qag3Yg9nHfYeGI/JnjSLfGj2zhWzKZQFJBY2ve4BxQ1CSDMYDKhDqzKSf2hzBH24tI4lhkESqEppeWlj3D+WN5nEyrSdqwLLN85R85bEfjidMpa03UxfJi3/KMAGeA1HFdLHcCzQoLdLt/PDCd1kgJUHu7W687YXUhNVxkxiFwtYigdSEYAn/AMScP8dY2I8jlIZ2YvHDJUzm+qOM3N9u6L4UeRKfjbLBa59Jh2/1rhn8ROj5NmjoQVNPKL33uFI/DC0ydgmc5e1rhauE2/1rjvj/AGsHyO0h7Z4KdImknjjqkkCmMaNUh7zG3evy/lhe+hzRZu8k5CSBxpjCaQEN7gC3Lnywz8yWT4vPZNYBiCyrvcMRzv1HngX4oyyaWKGVnpUSKMdlIndKqBpsqm5a/j7gcedCWN/yVx6SA+F4v6YwuYwXDRo5PPvIB/8ArFpxRTR5RQSZeGQvWVElU4HJU1d0H228u4cVeUgTcbUTs7qstVFp23OkKPwxM+GSRBxVDEeztHRRDR62cnbl7vvxfGGtInnPG8IvA9aYpqyCN1B0E3tfTcfy+3EvOVaOrh30iSkiXbfSQgFrEb7g2O3LAvwrP6LniKxKrNE8ew5HmPuwbKgruMmoZO7LBTU6sACQHKhj+Jwu2HrKUl1gVU9UUyurYZRlVfIfSFnakaaNlfS19O+4N7d0m3I9cVuWhMn4SpOIcthjhzWCpulSQWIAdltY7WsbcsMDiSggo+D81k0AuKFlBubLcMNvLc2wA1smj4M6VCttcwUEdflWP4YPxptw/wCi/IS9v+Atnuc5hnNdJXZlP21TIAGfQq7DkLKAMVQNzp2G/O2O03LHALrOL4kbL/h1bzkXXtALGMmzEeWC/wBFidV/r0G2xUaT9pwJ5G8NRoppvkqlT8jOo3PkT/u+DSlY6dEsYjmHVSSkg8VP4dPtxLdw+CqlcGRqEBQjccj1IxtpXikDBrK3VuQONyOvzVuG8sCvEucXi9ApXDFv61geX7v5+GFwi5vA5yUVpQZ0aV80qHoz8gzaltyuRvbyvfGYhTW18+mMxckROQRUWa1OS57U1lIEL9pNGyuDYqXNxt6sF9JxsuY6IpoYqd/3m7o9pwB1p/Tqr/MSfxHHmGEVEghNxq6+GE2Vxk+R1djjwhjQfHdXLUKJaZoU0CAkX7UFJGNjfmBGfDmMSpoKiPsUzCphjnk1mngCWMpQ2ZQd7NuCB1F8DfDs9RlFQi3kemVxI8AJOruOvdJNuTnw5C/IYnVPHsUNZJHU0MvYRnSDE6ht7XuOg5cj0xPKt7wtLFbBQ57LZ70UEz1IKRxKZGIIOwF/dtgA4eIWvnzCblEnasPWdX3g+/FhxPxhBmlH6FlcE8UUgCymQruAQQFA9x3xU5PXCjknMi62aL5MFeUisCuoeHX2YZCDjF72xE7IysX6CriPiCEZZW5Y0UsdaY1i0OnK+ksLg7d2+AqFpIZ4pogDJG6yIG3BYG4B8tsepJHmkaaVjI8jFmdjcsTuTjpR9ktVA05YQiVDIVFyFDDVbztfBwioLELm/kkfSOaQRrwxJmJkkkVYhUvpQG62DMAOfIHAZRyR5jAKtnMoqFDhjcEKwuBY8tiMXtTxjCOFan0Ls2EeW1BR5GtZkQ6VI63P3YHuBF18P0KK4fTCoNzextup8LHbEV0IOPtApr94ycZkLK6AQ8WZdGTa1VcXHOysfwxVfCXDJVcZSJoKaYIVAJButufquSNttsE1QFXjXh6NWAeWeYDwAET6vb3h78D+c8QHPOJ3hWlhiq6WaSmaTRdZkSQhTzuCAG3Fh3vDkyv29NBn6ueEeDhY5mYFgBiqFsY5rbIwO2q3MX54m01ZLN8LGYpS06N6SIyFlfSECxLvy35n3YYOWdhlsSQqxeRyNZ20jlhWcLLma8YVOeS07rSNNPE0szBVUF7WBO5tYDYdMcql7Ql79HZxfvH1GVx3QvHwTm0iuhZaN9WxFxY8sKCvuPg5y8M25rTt5Xkthr8Q5g2Y8MZnl0DRSz1FJIqaX53HiRYb264XWdZLXrwPRUvYxvNRzGSZYpUdglpLsQDf9ocr4On09Ul+wLYzjJ+wv5ELCy8740kelSW3JxLoaaSurYKSAjXPIqAnkL9fZz9mPOYIiV1RDTMzQRyskZbmyg2BPmbXxbpJhzp4xJOke5LG1hzweJkeaKSfi6dtIuZKaZQpPW4vYHfngW4R7CLifLDPYp24DXGwuCB9pGHsIoJ0XTpdVJ7rfM9ZHXE18vVoopimmKjMlraSgqJ6qNokSMhSxBuTsNx6+mAfe1r38/HDH+FVmFPCuqRl9IsxZQi7KSAqj9nfrvywuMMp+3Rd33YcpCAd8ZjzN872YzDsFFrXH9Pqv8xJ/EcT+H1BlqJW3CR2Uc7kn8gcVtebV9Wf+vJ/EcXuSQzPlDNToGDykvYXItsLe7C59DK+WdHqWQsokseWxLBfM26YoswV1ncS2DE3I88XFZDHRxmoqQRKuyIrEEn1jligndptbMbu29/PAwzeAp9cnG4Li49eJtML96+1iB7RiNTHVuPC52xYUyOsga4sTuLCxwUgI8lhRRZRHlsc+Yw1ckzlrCGVVFgbeBI5j7ceY6vJllH/AAWoaxFicysPK/ydscezBy9DbfsUPrJO/wB+I0UYdQjXBYhb+N9sKUnyVutYhjSZZQU0VVRQwTJFUHVOBUAl2IUn9m1gb28Lm3PFjks1JlEUcNJBOI0vpVpFYkk7m9h444TD9Ikv0a3u2/DG0IWQCw3H4j8seVK2bWNnqLx68XBNor1vwh8NzR3EcMdXOwPMXiUW97D3YAuHyJOKaur59nPJKAR4yHl7zhh5HaLPKiukIC0eVTMd+Woqb+5MLDgySRsyIO7NCWa/VgR+Zx6EP8G/weTNJXsatNVq9M8gAO9+XhgM40os/n4ip5coocyqYI6eFY3ihd0L2Ja5AtzIvfBGhMHD9RJcanBCsf2R44IzVwOESPMo1Cpo0SRR7kbXN/XiWuxResfOLfTFk/C3G+YUc6VNM0IRD8gwAaQixAFvs3sbW2xd0XDnEFFwzlMS5XMlSlWplUlLqhdtRJvaxBwU01Ks88kHa0VXE6htL06Fee9wotfw9uNf0ay5CHbKcl8daUCKRsTcEWI6csPV0Xxgpxnu7omJBJl/EtcqqYZ4ZJ0VSLFGNwfsLYrZ6Y2DpupNz/PHUyM+aszAgtIwN/HliUE0VPZMLJLuL9DivcwnzdPPDdLqzSmlJNo5lNh1N8OnLSVd1uBuCLjmMKCnQ06xGJtOmqi1ea6wLe/DhoACLkbrbcHCLu0x1XGoE/hkRRkeXsvznrCbeHcOFLa2HR8LECT8LPI5GumqI5UZRzudBB9jfYMJkjww+r7EItX1keb53sxmNzfOHqxmHCSfX/rCrv0nk/iOCzJIWo8qiSXusw7Q/uht/uIwI5kNVfWC9r1En8RwQyZjNXxCBFSGeVAFu1lAsOWFWLVg6vsqc4qzVVbAHuISAPE9TiCpsRbFhm2UNl1NDKX1h20t5GxIt7jisBwSSzgF7vJMECwyq8ZuknK+JZkGkgDdB9uNUIHo0SSFZYjdmS5BU3tcEDbr4g+WO1RSPBBPLCJGWNSxJ0e7nfb1YH8nYrjSRUw9nRRrq7pVRYerHOAdtmFMBEkZeaNQsYsoOoDlidmqLEUjUiYoyswAIFtI8fA7Y65PTSVecUDxwllhdJHCdApF299vfiXc09NR3AuY6ppD4sT78aBBkI6gLb3N/LHuFDYEjcjrjwq6qhwRzsNv9+ePMPSLGokEOScW1FypTJlUEHkX7QD8PswueBv1rKOvZ/iMGuYSyDhv4QVUm8aUsYsf2CFJ/ibAVwFE0mb1Gi9xTtYBf3lx6uZQ1/B4G7fv8jGrgIuGmkcgBI7m/LlffEdM8mdwy08MoPPRLv0PQHG+L5DDwZUuhGyAeGFGMyqVAuyPbYalBxNRT8kdH2W+jG58bowBly9ibENZg3gOoF+uO9PnNKPk0pmhY7KzIoF77ftHCfTOatLaRCPUpH44vZJ3PBwzAXWqaYp2oPzRrttflthz8RpoFeRFg7UER5nMFPdWoYX8AHOCnNcvR8vSeH56b7DAW29xcnnzwf0FQs2VwtKO5LEDfzxTZxgirlsGK+RviVKhOfb2P7pAuD7xhz08sKwM8rhbHun7sKGppGTKcypibAJ2o87EG49lx7cHU0klXR0tNG7Ayqm68xcDlhdvMUHX2yd8IdPM3CmYmSxTQrkg+DqcJXDS42mzCk4LqaOrDS6po0EoGnuar7j1gD24Vd7YZR9gu/7jlN8/2YzGS7t7MZignDXNOBMwWoramWeJYVkkke25C3JP2Y1PRLXoKJIWp6tFGhnQKAQ3le4F7X8OmGhnUdbWUdTBSMIZmO0gJFu9vv6hb24HKHK87paIUs1LTVekad5b7WsPC+3kD4k88Q/LJ9stjCP4WAqmS5tnGVmFhE7RTMpcG5DISOXmPvxEPAub9dPtH88MChTM6GMA5PSRMXHaGOIKGUW8ZDvz388XQqHK3SkYnmLAH7jjO6UXiM64vsVMOQ1uVpLHLG0ztpJEaXsN+nM8uQxLEK1FLO8MiXaM9pAwOsCxB7vPUNzy38b7YI+JOGnz6uNWXlgkEYRFVORF99mGNZDwlnOXOZYK/VKPmPNE50nltbpbzx35E17byZQzj8ArFkPETIskMqzxEXRi+tSOhFwduRxNoaTiegqVqVoaYurXWxK292DeOi4ighBZctn74uqdpH3R0FwQvsGI88+fxHfh6Mrzulb+cYwLk5dpBJ+vRW0ucZyg/TuHo5rW76VTIQPVpOOlLneX1NcFVJKZmOyyMCpYdAdr8uWNZzU8QVNC0GWZY9PPJ3WkeZWKqQd1sRZr236YG8u4bzqnmiWoppRTxOrhnClgRawHe8ueAdNco84hi8iaf5CbhOHMs4/pTlubwinfOqVeyYL3VkRSB1PgvrscCHDa57w/mhlTLo7yDRIJluF36WPO/XDJiriSrimq42BuG0rseh2OPebw0nEOXvTVq1tHM7KzywwdoshU3uR05C+DV2r1eCfjSfsCXEfEGZVuQy0NRw8o7dWRZYqoNp22Om3j54Xxoa9fnUU9v7uHJBw5HDFTwxZu+mEllJy6S1ztyv4DFo0GWQRq8rzubb6aNhc+7bGjYq+IpGnFTesQvoNZbUaWYD+6cW3p7Dhc5ScvrO1MmvtDGdI7+rbry2w0UrKIyuGoaoqCArBFBIPjfliwhOVSp/Y6zbmLR/ng/n3tAfFnQgjDMNxDKfLQcF/D7a8kEE4ZSt1GoEYN62so4ppI0oKi6uVT5MvrHQ929r+FsDua5ZmOZVCQZflc/bTkBJJ1aNFt4lh6+uOu324Z1Q9OSvqV05LmETupb0dtBJ3PLb7MXnD2Z6czo4GidkanjRZFNwHI1EWAvyA+3EfJ/g9z2hrGkzEU8YAveEaw3hc7W+3lgtqMooMupI5G7tTvcubXvvci1ug6i3TngZSil6nY72V3GuX1OYZRV0dIDV18wVUghIbbWLt6hbn064T+aZfWZTVtSZnTS0tQu5jlWxt4+Y8xhnZfOanPoqiidI5ElMchjlVQiXGrYAWNgb7db4IJMppMyihGY5hlk88SsBeYnSpYkAMRc25Y7Cz0WYcsr93ogmYX2IxmH0eBKGQ6gtCQeREoxmD/ALhfoX8K/wDR/9k="/>
          <p:cNvSpPr>
            <a:spLocks noChangeAspect="1" noChangeArrowheads="1"/>
          </p:cNvSpPr>
          <p:nvPr/>
        </p:nvSpPr>
        <p:spPr bwMode="auto">
          <a:xfrm>
            <a:off x="0" y="-568325"/>
            <a:ext cx="1457325" cy="1171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6" name="AutoShape 8" descr="data:image/jpeg;base64,/9j/4AAQSkZJRgABAQAAAQABAAD/2wBDAAkGBwgHBgkIBwgKCgkLDRYPDQwMDRsUFRAWIB0iIiAdHx8kKDQsJCYxJx8fLT0tMTU3Ojo6Iys/RD84QzQ5Ojf/2wBDAQoKCg0MDRoPDxo3JR8lNzc3Nzc3Nzc3Nzc3Nzc3Nzc3Nzc3Nzc3Nzc3Nzc3Nzc3Nzc3Nzc3Nzc3Nzc3Nzc3Nzf/wAARCACQALQDASIAAhEBAxEB/8QAHAAAAgIDAQEAAAAAAAAAAAAABgcEBQABAwII/8QASBAAAgECBAMEBAoGCAYDAAAAAQIDBBEABRIhBjFBEyJRYRRxgZEHFSMyVJOhscHRJDVCYrLhFjM0cnN0gvAlUmODovFDksL/xAAZAQADAQEBAAAAAAAAAAAAAAACAwQAAQX/xAAoEQACAwACAgEEAQUBAAAAAAAAAQIDESExBBITIjJBUWEFFDNxgVL/2gAMAwEAAhEDEQA/AFNmWYVozKrArKkKJ3AAmbbvHzxH+MK76bVfXN+eMzMf8Tq/8eT+I44DA6Y6nMa/6dVfXN+eMGY1/wBOqvrm/PHBsebWxzTEn4yrhzrar65vzxIo5s2rKhaelqK6aVuSRyOT6+fLzxXWvi6pM7ny+gFNQjse0AaWQbs58LnoPDGbecHVn5LX+jHFBgMvpo7RR/Uen/Keq17X9uBxq3MI2ZJKurVlNiDK4IPXrizos1qmmiZGZ5FOwAJJxf8AFC0yZE2azUMD19c5p+0Lhgthu9uZYWtcG1xvcjC1Y99ZDHWnHUBhzGt+m1X1zfnjPjCu+m1X1zfniPbG7YYKO/xjXfTar65vzxnxhXfTqof95vzxGxlsbTEj4xr/AKdVfXN+eM+Ma76ZU/XN+eI9sax0xJ+Ma/6dVD/vN+eL3Kck4mzelWqpZqhKY30zT1RjVyP+W539Y288V2S5fl9YY2rszWD5YB4BTyuzRj5xBUEXtfbBxm+eJUBVyepV0VdKU6d0hAAAoRgDsPAYXZNx6QyEPblgbmtDxHlKh69q2OMmwlE5ZD/qBI9hxWnMa/6dVfXN+eC6HiCcs1NmaNLBKOzkRuo8D4dMBMoCyuqklQxAJ5kXxoTclyDKKXR3+Ma/6dVfXN+eM+Mcwvb06q+ub88cAt/VjWq2y4YCSTmFeB/bqr65vzx5+Mq/6dVfXN+eI1ycaxjEg5nmAP8Abqn65vzxmIjczjMEYscz/WdX/jyfxHEbEnMv1jV/5iT+I4jYBmM649RRSTydnDG8j2vpRSx9wxZcPZJU55XdjARHDHZqidh3YU8T4nwHU+3Dxy6qynhHLIcuyinEamJZJKhrNJIxG5Y9T9g5DC5WKHYyFbm+BQ8O8CZznEpaenly6jXeSrq4iigeCg2LHyHvGOPEGSUGX5i1JQVM1SI1UNdV1F+TAW2sD6ztfqMM7Mc0nzGV2aoaVZF7hLXBFr3HluMU/EeRtFm09QaSPU7ltSrexPP/AN4nflPSqvxU2k3yCOX5YkMoVQtiO8F8fAnr9mCDjipyqPhmKgMKrW/JvDoPzWBIJO9wCpYcudvDEmeKLJ8sSvrYv0Z2AV1GrcgkGw5XsbXwJca57SZ7mNPJl1O0NNBTCLvqAXa5Jbbobjn4eeOVqdk/d9Dr511VOuPYOY1bHvGgt8VnmYeTjFx6K26YwaSbBlvytfHTYaI1cscyCDvjrY4wWOxHtxtNgTfB/lxrKvMJZHiSnhpSJO1IsSxAAI8NifZgmzbhOJ4lWIgohvboPVgF4erEyzOKeolNoiwSRxe6ISLnbnYb4ZsdT6Xl6y0Uiy05JVWXa9ttr78+uPP8x2RkpR6PZ/pqpnW4T7AvM4KigqIxJE1SFXvwyvqI/wBYNwbesYH8xyuponMktJVQ07BXRpY9tLAEd4bHnz+47YZ09BDU8P5pKARPT0c0oJPghOI/DPELUlMaepnUU0KGySG6kCwI09efLDaPIco60T+d40IW5FiqNyLDl5Y82wy8+bgnMadlaOnyqquQslIgazfvIvMeoDfl0uvq+jmoalqapUCRAPmm4YHcEHqCN8Vxennyi0RDjRx6ONWwQJzbmcZjG5nGYIxY5l+sav8Ax5P4jjjGjSyJHGLu7BVHiTyx2zL9Y1f+Yk/iOLTgujFbxNQI4Jjik7dwB+zGNVj5EgD24CTzk6loxaPJoqPhujoISsciyNJIAv8AWksVu/ibDbwGOGdy/ICTkEDA+rpgljiC0upz3oU7wPU7m/vwF8SvpRU1kdoAALbbH+ePNTcp6el6qMeCVk0FSKVZWl/RygURndg2kDY9B4+Jwxqmkpa4wTTgAgJI/dBGm4O4wAcOFhJU08jXUqksYY7iwAYW8N1waZjUjLOFJ6qeQK7R2Bv006QPuxu5YC3iBChUZ3w/R0tWC3p1L3rAEC6yFNPmG08/AHChW7KCeovhxcPgUdLkTKLLEwHu/wDeFJV0/olXUUtyewleO5/dYj8MVUvtInuj0zjYdTbDS4L+CGozehhr88rJMvhmXXFBGgMpXxa+y38LE+NuWBn4NclXN+IhPUgehZcnpUxYbEjdFPrO5HUKRh+Zbmc1VSGRpgTK+lGt81Tz5dRy6bjHLb41tR/IEK3JagRofg44Xo8yEFPTNV+ji81RXSdqCeVtGyn3YK6jIMjqqMUcsKNTqNIj7FDGtvBCukewYDM1z2ahzY0qBQJLSEMbX2Nh9/txY0+fo6XL6TyKsLEHE7uk+WP+JdA9mHwS0NbmU9PR1xoKl17WnUIHglUfOsLhlI6rcje48At+KuFM34Wq0p83phHr/q5o21Ry/wB0/gQDh5R5uk0sIVwZIZVkXTzHMHbzFxix43yleKeF66g0dpL2fb0klhdZANrHmL8vUxw6ryVL6WKspceT5wyT0N65YMyQmCYhO0ViGjJOxFvZzwdV4bh7K4cppZpWV72kAs5LuT022sd/PC12suo2Dew74OayWorsryHMJyZJpFkR7CwuG2PrsDh1i5W9A1vvA0yNVzfgt6kkifMaKRJgqgANpZSQPM74UstfeNdCd1bHc2Juf5D3YaPwaV4bIVoAwIMOpfLbvj/fhhXNGVqKeEhDpAuL8zz3wmpJSkh90m4pstMrnkSPVSUUCvILO0KKWiFud3Iufs3xZZ1k3xplMclPrlqaSAFZWXvSoOYPn1H5HHOmiVtIRacwWBaJ9blj5i/e9pt44m5lneZQ1K0OVwM08iBpH0llj9g2vtg/ZuX0i/XI8i5G/LGEYv8AifI6rLTHVzBWiqW5hOzKtbkV6XsT578sUJFsPT0naa7OLgasZj03PGYPThOzL9Y1f+Yk/iOCz4LqdmzSvqh/8dOIh/ekcD7lOBTMv1lV/wCPJ/EcMbgSljoOF4KxrB66r1Xt84K3ZoL+vUfacJueQY2mOzRf1xZlJ1MoLG4HXAhxFN2+c09MpuIQWceZAtgtrUbSEe9wNjv18cDWcoj5zS6LaxHZ7f3tvxxDX2XT6J9POaHN8scsoSUmKZiOSuNI/wDLTjx8LGas2QQ5esi7zKHW/eJsT7uXtOPFfTmeN01aS8YCNbdWvtb2gYE+OJmreJKSR72mggYqehbnt6/uw6mOyT/Qq54v9hpXStl0uSRGGWWN0m7QRqSRuluXtwuM+t8f5ppN19NmsfEazhwPPNrgjiFgI11HqASeXuwl6mRqysmlhU6qiZmRfNm2+/BeO09A8jUkMvgOjNHwPVVaNonzCqGl7gdyK4AuduZffxIvti64azCSorKvLp30DSpsVsBqPQ9CbAeVsT696bKqOiyymeJqehpezKXuSdIU3AFtzqN/E4EaSeOLPZaeJtIWDuqCSAVKkAeVgdhiK2SsnIpqh6wSPfEqem1QiDXqo1sDJazHURa/Q3+/FPAuZCUQESqeWlhiZPVJNn09HcazEWAB5nVqI/8Arc4tMvr6arp5JZYiiQD5VZCBp0nkd7AsbWHh68Mj7RgjkknIveFaaGKAtBIZq8G5Edjo3AHlfBRQUGasg7V0gWH5trs7f8pPh1uDgL4QqYnfMWhs4lLSd0BiWLMx25cziuoM5zhoo6avzerjWIqOzV76I2AsQx+cNxu18JUV7Nv8DlFvEmEUfAoh4gzWqCRjK83p2WpRn0SRMT3lTyYm/rAv4YqM74anyjI6eio6eqr4I5S0M0cRdrd894KOYvblY3uMZAq9olQ2eVMcVys0pRnaNhyuN7A+Pvx24B46qMx4ugyn0hmhZ5dLki0wVWsBy57NviuE7LMecE9tdcFxLn/QC8GUXEWUZtHN8XVS0pk+WEqhbA3BNmI3sd8Q3yGrFa1VWMkcImIIHeYKNtRA5L1PlfBRxtXVdDxPmkEFRBGRUswjklAZQ1mFhy/a8euBs5zVjWKhWl1bl0mBNxyI36Yf7SbbSJvpSSbLWnUZPLFHIyvSO5UxSG+hv+mw6bXsdiL8iLY4VEUNbmUjM0o0vp7JHtpttf1bYqnzdqiw0l7jvxtyJFtLC3LkMWuX1FfNErTxJCo3ZyoCnzB9vrwMk+wk0+C6pqamqqR6OVXeCRdLhnufYT1HT1YXWd5bLlOYy0c1yFOqN7WDp0P5+YOGRS1UTRqoUXHIhLA/78MQuKsrGbZQZIhqq6YGSIAfOX9pfM7XA8RgaptPGdth7LRZtzxmMe18ZizCMsqyKSfNqiGEEyyVLogA5sXIH2nDTzSlMCUGXU4BjoUTcjYaLb+va/rwFcJUwqOPodShliqpZSP7pYg+xtJww6inZO0qag3Yg9nHfYeGI/JnjSLfGj2zhWzKZQFJBY2ve4BxQ1CSDMYDKhDqzKSf2hzBH24tI4lhkESqEppeWlj3D+WN5nEyrSdqwLLN85R85bEfjidMpa03UxfJi3/KMAGeA1HFdLHcCzQoLdLt/PDCd1kgJUHu7W687YXUhNVxkxiFwtYigdSEYAn/AMScP8dY2I8jlIZ2YvHDJUzm+qOM3N9u6L4UeRKfjbLBa59Jh2/1rhn8ROj5NmjoQVNPKL33uFI/DC0ydgmc5e1rhauE2/1rjvj/AGsHyO0h7Z4KdImknjjqkkCmMaNUh7zG3evy/lhe+hzRZu8k5CSBxpjCaQEN7gC3Lnywz8yWT4vPZNYBiCyrvcMRzv1HngX4oyyaWKGVnpUSKMdlIndKqBpsqm5a/j7gcedCWN/yVx6SA+F4v6YwuYwXDRo5PPvIB/8ArFpxRTR5RQSZeGQvWVElU4HJU1d0H228u4cVeUgTcbUTs7qstVFp23OkKPwxM+GSRBxVDEeztHRRDR62cnbl7vvxfGGtInnPG8IvA9aYpqyCN1B0E3tfTcfy+3EvOVaOrh30iSkiXbfSQgFrEb7g2O3LAvwrP6LniKxKrNE8ew5HmPuwbKgruMmoZO7LBTU6sACQHKhj+Jwu2HrKUl1gVU9UUyurYZRlVfIfSFnakaaNlfS19O+4N7d0m3I9cVuWhMn4SpOIcthjhzWCpulSQWIAdltY7WsbcsMDiSggo+D81k0AuKFlBubLcMNvLc2wA1smj4M6VCttcwUEdflWP4YPxptw/wCi/IS9v+Atnuc5hnNdJXZlP21TIAGfQq7DkLKAMVQNzp2G/O2O03LHALrOL4kbL/h1bzkXXtALGMmzEeWC/wBFidV/r0G2xUaT9pwJ5G8NRoppvkqlT8jOo3PkT/u+DSlY6dEsYjmHVSSkg8VP4dPtxLdw+CqlcGRqEBQjccj1IxtpXikDBrK3VuQONyOvzVuG8sCvEucXi9ApXDFv61geX7v5+GFwi5vA5yUVpQZ0aV80qHoz8gzaltyuRvbyvfGYhTW18+mMxckROQRUWa1OS57U1lIEL9pNGyuDYqXNxt6sF9JxsuY6IpoYqd/3m7o9pwB1p/Tqr/MSfxHHmGEVEghNxq6+GE2Vxk+R1djjwhjQfHdXLUKJaZoU0CAkX7UFJGNjfmBGfDmMSpoKiPsUzCphjnk1mngCWMpQ2ZQd7NuCB1F8DfDs9RlFQi3kemVxI8AJOruOvdJNuTnw5C/IYnVPHsUNZJHU0MvYRnSDE6ht7XuOg5cj0xPKt7wtLFbBQ57LZ70UEz1IKRxKZGIIOwF/dtgA4eIWvnzCblEnasPWdX3g+/FhxPxhBmlH6FlcE8UUgCymQruAQQFA9x3xU5PXCjknMi62aL5MFeUisCuoeHX2YZCDjF72xE7IysX6CriPiCEZZW5Y0UsdaY1i0OnK+ksLg7d2+AqFpIZ4pogDJG6yIG3BYG4B8tsepJHmkaaVjI8jFmdjcsTuTjpR9ktVA05YQiVDIVFyFDDVbztfBwioLELm/kkfSOaQRrwxJmJkkkVYhUvpQG62DMAOfIHAZRyR5jAKtnMoqFDhjcEKwuBY8tiMXtTxjCOFan0Ls2EeW1BR5GtZkQ6VI63P3YHuBF18P0KK4fTCoNzextup8LHbEV0IOPtApr94ycZkLK6AQ8WZdGTa1VcXHOysfwxVfCXDJVcZSJoKaYIVAJButufquSNttsE1QFXjXh6NWAeWeYDwAET6vb3h78D+c8QHPOJ3hWlhiq6WaSmaTRdZkSQhTzuCAG3Fh3vDkyv29NBn6ueEeDhY5mYFgBiqFsY5rbIwO2q3MX54m01ZLN8LGYpS06N6SIyFlfSECxLvy35n3YYOWdhlsSQqxeRyNZ20jlhWcLLma8YVOeS07rSNNPE0szBVUF7WBO5tYDYdMcql7Ql79HZxfvH1GVx3QvHwTm0iuhZaN9WxFxY8sKCvuPg5y8M25rTt5Xkthr8Q5g2Y8MZnl0DRSz1FJIqaX53HiRYb264XWdZLXrwPRUvYxvNRzGSZYpUdglpLsQDf9ocr4On09Ul+wLYzjJ+wv5ELCy8740kelSW3JxLoaaSurYKSAjXPIqAnkL9fZz9mPOYIiV1RDTMzQRyskZbmyg2BPmbXxbpJhzp4xJOke5LG1hzweJkeaKSfi6dtIuZKaZQpPW4vYHfngW4R7CLifLDPYp24DXGwuCB9pGHsIoJ0XTpdVJ7rfM9ZHXE18vVoopimmKjMlraSgqJ6qNokSMhSxBuTsNx6+mAfe1r38/HDH+FVmFPCuqRl9IsxZQi7KSAqj9nfrvywuMMp+3Rd33YcpCAd8ZjzN872YzDsFFrXH9Pqv8xJ/EcT+H1BlqJW3CR2Uc7kn8gcVtebV9Wf+vJ/EcXuSQzPlDNToGDykvYXItsLe7C59DK+WdHqWQsokseWxLBfM26YoswV1ncS2DE3I88XFZDHRxmoqQRKuyIrEEn1jligndptbMbu29/PAwzeAp9cnG4Li49eJtML96+1iB7RiNTHVuPC52xYUyOsga4sTuLCxwUgI8lhRRZRHlsc+Yw1ckzlrCGVVFgbeBI5j7ceY6vJllH/AAWoaxFicysPK/ydscezBy9DbfsUPrJO/wB+I0UYdQjXBYhb+N9sKUnyVutYhjSZZQU0VVRQwTJFUHVOBUAl2IUn9m1gb28Lm3PFjks1JlEUcNJBOI0vpVpFYkk7m9h444TD9Ikv0a3u2/DG0IWQCw3H4j8seVK2bWNnqLx68XBNor1vwh8NzR3EcMdXOwPMXiUW97D3YAuHyJOKaur59nPJKAR4yHl7zhh5HaLPKiukIC0eVTMd+Woqb+5MLDgySRsyIO7NCWa/VgR+Zx6EP8G/weTNJXsatNVq9M8gAO9+XhgM40os/n4ip5coocyqYI6eFY3ihd0L2Ja5AtzIvfBGhMHD9RJcanBCsf2R44IzVwOESPMo1Cpo0SRR7kbXN/XiWuxResfOLfTFk/C3G+YUc6VNM0IRD8gwAaQixAFvs3sbW2xd0XDnEFFwzlMS5XMlSlWplUlLqhdtRJvaxBwU01Ks88kHa0VXE6htL06Fee9wotfw9uNf0ay5CHbKcl8daUCKRsTcEWI6csPV0Xxgpxnu7omJBJl/EtcqqYZ4ZJ0VSLFGNwfsLYrZ6Y2DpupNz/PHUyM+aszAgtIwN/HliUE0VPZMLJLuL9DivcwnzdPPDdLqzSmlJNo5lNh1N8OnLSVd1uBuCLjmMKCnQ06xGJtOmqi1ea6wLe/DhoACLkbrbcHCLu0x1XGoE/hkRRkeXsvznrCbeHcOFLa2HR8LECT8LPI5GumqI5UZRzudBB9jfYMJkjww+r7EItX1keb53sxmNzfOHqxmHCSfX/rCrv0nk/iOCzJIWo8qiSXusw7Q/uht/uIwI5kNVfWC9r1En8RwQyZjNXxCBFSGeVAFu1lAsOWFWLVg6vsqc4qzVVbAHuISAPE9TiCpsRbFhm2UNl1NDKX1h20t5GxIt7jisBwSSzgF7vJMECwyq8ZuknK+JZkGkgDdB9uNUIHo0SSFZYjdmS5BU3tcEDbr4g+WO1RSPBBPLCJGWNSxJ0e7nfb1YH8nYrjSRUw9nRRrq7pVRYerHOAdtmFMBEkZeaNQsYsoOoDlidmqLEUjUiYoyswAIFtI8fA7Y65PTSVecUDxwllhdJHCdApF299vfiXc09NR3AuY6ppD4sT78aBBkI6gLb3N/LHuFDYEjcjrjwq6qhwRzsNv9+ePMPSLGokEOScW1FypTJlUEHkX7QD8PswueBv1rKOvZ/iMGuYSyDhv4QVUm8aUsYsf2CFJ/ibAVwFE0mb1Gi9xTtYBf3lx6uZQ1/B4G7fv8jGrgIuGmkcgBI7m/LlffEdM8mdwy08MoPPRLv0PQHG+L5DDwZUuhGyAeGFGMyqVAuyPbYalBxNRT8kdH2W+jG58bowBly9ibENZg3gOoF+uO9PnNKPk0pmhY7KzIoF77ftHCfTOatLaRCPUpH44vZJ3PBwzAXWqaYp2oPzRrttflthz8RpoFeRFg7UER5nMFPdWoYX8AHOCnNcvR8vSeH56b7DAW29xcnnzwf0FQs2VwtKO5LEDfzxTZxgirlsGK+RviVKhOfb2P7pAuD7xhz08sKwM8rhbHun7sKGppGTKcypibAJ2o87EG49lx7cHU0klXR0tNG7Ayqm68xcDlhdvMUHX2yd8IdPM3CmYmSxTQrkg+DqcJXDS42mzCk4LqaOrDS6po0EoGnuar7j1gD24Vd7YZR9gu/7jlN8/2YzGS7t7MZignDXNOBMwWoramWeJYVkkke25C3JP2Y1PRLXoKJIWp6tFGhnQKAQ3le4F7X8OmGhnUdbWUdTBSMIZmO0gJFu9vv6hb24HKHK87paIUs1LTVekad5b7WsPC+3kD4k88Q/LJ9stjCP4WAqmS5tnGVmFhE7RTMpcG5DISOXmPvxEPAub9dPtH88MChTM6GMA5PSRMXHaGOIKGUW8ZDvz388XQqHK3SkYnmLAH7jjO6UXiM64vsVMOQ1uVpLHLG0ztpJEaXsN+nM8uQxLEK1FLO8MiXaM9pAwOsCxB7vPUNzy38b7YI+JOGnz6uNWXlgkEYRFVORF99mGNZDwlnOXOZYK/VKPmPNE50nltbpbzx35E17byZQzj8ArFkPETIskMqzxEXRi+tSOhFwduRxNoaTiegqVqVoaYurXWxK292DeOi4ighBZctn74uqdpH3R0FwQvsGI88+fxHfh6Mrzulb+cYwLk5dpBJ+vRW0ucZyg/TuHo5rW76VTIQPVpOOlLneX1NcFVJKZmOyyMCpYdAdr8uWNZzU8QVNC0GWZY9PPJ3WkeZWKqQd1sRZr236YG8u4bzqnmiWoppRTxOrhnClgRawHe8ueAdNco84hi8iaf5CbhOHMs4/pTlubwinfOqVeyYL3VkRSB1PgvrscCHDa57w/mhlTLo7yDRIJluF36WPO/XDJiriSrimq42BuG0rseh2OPebw0nEOXvTVq1tHM7KzywwdoshU3uR05C+DV2r1eCfjSfsCXEfEGZVuQy0NRw8o7dWRZYqoNp22Om3j54Xxoa9fnUU9v7uHJBw5HDFTwxZu+mEllJy6S1ztyv4DFo0GWQRq8rzubb6aNhc+7bGjYq+IpGnFTesQvoNZbUaWYD+6cW3p7Dhc5ScvrO1MmvtDGdI7+rbry2w0UrKIyuGoaoqCArBFBIPjfliwhOVSp/Y6zbmLR/ng/n3tAfFnQgjDMNxDKfLQcF/D7a8kEE4ZSt1GoEYN62so4ppI0oKi6uVT5MvrHQ929r+FsDua5ZmOZVCQZflc/bTkBJJ1aNFt4lh6+uOu324Z1Q9OSvqV05LmETupb0dtBJ3PLb7MXnD2Z6czo4GidkanjRZFNwHI1EWAvyA+3EfJ/g9z2hrGkzEU8YAveEaw3hc7W+3lgtqMooMupI5G7tTvcubXvvci1ug6i3TngZSil6nY72V3GuX1OYZRV0dIDV18wVUghIbbWLt6hbn064T+aZfWZTVtSZnTS0tQu5jlWxt4+Y8xhnZfOanPoqiidI5ElMchjlVQiXGrYAWNgb7db4IJMppMyihGY5hlk88SsBeYnSpYkAMRc25Y7Cz0WYcsr93ogmYX2IxmH0eBKGQ6gtCQeREoxmD/ALhfoX8K/wDR/9k="/>
          <p:cNvSpPr>
            <a:spLocks noChangeAspect="1" noChangeArrowheads="1"/>
          </p:cNvSpPr>
          <p:nvPr/>
        </p:nvSpPr>
        <p:spPr bwMode="auto">
          <a:xfrm>
            <a:off x="0" y="-568325"/>
            <a:ext cx="1457325" cy="1171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8" name="Picture 10" descr="http://t1.gstatic.com/images?q=tbn:ANd9GcQf6Zu-wMI5phP5XCWWoslgyT_HC5IRf5oVifxLAE84G7C7xVVi"/>
          <p:cNvPicPr>
            <a:picLocks noChangeAspect="1" noChangeArrowheads="1"/>
          </p:cNvPicPr>
          <p:nvPr/>
        </p:nvPicPr>
        <p:blipFill>
          <a:blip r:embed="rId5"/>
          <a:srcRect/>
          <a:stretch>
            <a:fillRect/>
          </a:stretch>
        </p:blipFill>
        <p:spPr bwMode="auto">
          <a:xfrm>
            <a:off x="304800" y="4648200"/>
            <a:ext cx="2390775" cy="1914525"/>
          </a:xfrm>
          <a:prstGeom prst="rect">
            <a:avLst/>
          </a:prstGeom>
          <a:noFill/>
        </p:spPr>
      </p:pic>
      <p:pic>
        <p:nvPicPr>
          <p:cNvPr id="78860" name="Picture 12" descr="http://t1.gstatic.com/images?q=tbn:ANd9GcSKRwbeWgYZKRYgjnqC4OnWrZRg8wlbVZBxvDouqzDFQuADPYkM"/>
          <p:cNvPicPr>
            <a:picLocks noChangeAspect="1" noChangeArrowheads="1"/>
          </p:cNvPicPr>
          <p:nvPr/>
        </p:nvPicPr>
        <p:blipFill>
          <a:blip r:embed="rId6"/>
          <a:srcRect/>
          <a:stretch>
            <a:fillRect/>
          </a:stretch>
        </p:blipFill>
        <p:spPr bwMode="auto">
          <a:xfrm>
            <a:off x="3048000" y="3962400"/>
            <a:ext cx="1743075" cy="26193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15962"/>
          </a:xfrm>
        </p:spPr>
        <p:txBody>
          <a:bodyPr/>
          <a:lstStyle/>
          <a:p>
            <a:pPr eaLnBrk="1" hangingPunct="1"/>
            <a:r>
              <a:rPr lang="en-US" dirty="0" smtClean="0">
                <a:latin typeface="Magneto" pitchFamily="82" charset="0"/>
              </a:rPr>
              <a:t>Samuel Beckett </a:t>
            </a:r>
          </a:p>
        </p:txBody>
      </p:sp>
      <p:sp>
        <p:nvSpPr>
          <p:cNvPr id="16387" name="Rectangle 3"/>
          <p:cNvSpPr>
            <a:spLocks noGrp="1" noChangeArrowheads="1"/>
          </p:cNvSpPr>
          <p:nvPr>
            <p:ph type="body" idx="1"/>
          </p:nvPr>
        </p:nvSpPr>
        <p:spPr>
          <a:xfrm>
            <a:off x="457200" y="1295400"/>
            <a:ext cx="8229600" cy="3733800"/>
          </a:xfrm>
        </p:spPr>
        <p:txBody>
          <a:bodyPr/>
          <a:lstStyle/>
          <a:p>
            <a:pPr eaLnBrk="1" hangingPunct="1">
              <a:lnSpc>
                <a:spcPct val="80000"/>
              </a:lnSpc>
            </a:pPr>
            <a:r>
              <a:rPr lang="en-US" sz="2600" dirty="0" smtClean="0"/>
              <a:t>Moves to Paris &amp; becomes part of the French Resistance during WWII, sees the carnage 1</a:t>
            </a:r>
            <a:r>
              <a:rPr lang="en-US" sz="2600" baseline="30000" dirty="0" smtClean="0"/>
              <a:t>st</a:t>
            </a:r>
            <a:r>
              <a:rPr lang="en-US" sz="2600" dirty="0" smtClean="0"/>
              <a:t> hand &amp; is very affected by it </a:t>
            </a:r>
          </a:p>
          <a:p>
            <a:pPr eaLnBrk="1" hangingPunct="1">
              <a:lnSpc>
                <a:spcPct val="80000"/>
              </a:lnSpc>
            </a:pPr>
            <a:r>
              <a:rPr lang="en-US" sz="2600" dirty="0" smtClean="0"/>
              <a:t>Main subject… despair and the will to survive in spite of that despair, in the face of an uncomprehending and, indeed, incomprehensible world </a:t>
            </a:r>
          </a:p>
          <a:p>
            <a:pPr eaLnBrk="1" hangingPunct="1">
              <a:lnSpc>
                <a:spcPct val="80000"/>
              </a:lnSpc>
            </a:pPr>
            <a:r>
              <a:rPr lang="en-US" sz="2600" dirty="0" smtClean="0"/>
              <a:t>Important works… “Waiting for </a:t>
            </a:r>
            <a:r>
              <a:rPr lang="en-US" sz="2600" dirty="0" err="1" smtClean="0"/>
              <a:t>Godot</a:t>
            </a:r>
            <a:r>
              <a:rPr lang="en-US" sz="2600" dirty="0" smtClean="0"/>
              <a:t>” (1949), “</a:t>
            </a:r>
            <a:r>
              <a:rPr lang="en-US" sz="2600" dirty="0" err="1" smtClean="0"/>
              <a:t>Krapp’s</a:t>
            </a:r>
            <a:r>
              <a:rPr lang="en-US" sz="2600" dirty="0" smtClean="0"/>
              <a:t> Last Tape” (1958), “Happy Days” (1960)</a:t>
            </a:r>
          </a:p>
        </p:txBody>
      </p:sp>
      <p:pic>
        <p:nvPicPr>
          <p:cNvPr id="16388" name="Picture 5" descr="Go to fullsize image">
            <a:hlinkClick r:id="rId3"/>
          </p:cNvPr>
          <p:cNvPicPr>
            <a:picLocks noChangeAspect="1" noChangeArrowheads="1"/>
          </p:cNvPicPr>
          <p:nvPr/>
        </p:nvPicPr>
        <p:blipFill>
          <a:blip r:embed="rId4"/>
          <a:srcRect/>
          <a:stretch>
            <a:fillRect/>
          </a:stretch>
        </p:blipFill>
        <p:spPr bwMode="auto">
          <a:xfrm>
            <a:off x="3886200" y="4953000"/>
            <a:ext cx="1228725" cy="1571625"/>
          </a:xfrm>
          <a:prstGeom prst="rect">
            <a:avLst/>
          </a:prstGeom>
          <a:noFill/>
          <a:ln w="9525">
            <a:noFill/>
            <a:miter lim="800000"/>
            <a:headEnd/>
            <a:tailEnd/>
          </a:ln>
        </p:spPr>
      </p:pic>
      <p:pic>
        <p:nvPicPr>
          <p:cNvPr id="16389" name="Picture 9" descr="View Image">
            <a:hlinkClick r:id="rId5"/>
          </p:cNvPr>
          <p:cNvPicPr>
            <a:picLocks noChangeAspect="1" noChangeArrowheads="1"/>
          </p:cNvPicPr>
          <p:nvPr/>
        </p:nvPicPr>
        <p:blipFill>
          <a:blip r:embed="rId6"/>
          <a:srcRect/>
          <a:stretch>
            <a:fillRect/>
          </a:stretch>
        </p:blipFill>
        <p:spPr bwMode="auto">
          <a:xfrm>
            <a:off x="914400" y="4876800"/>
            <a:ext cx="2381250" cy="1590675"/>
          </a:xfrm>
          <a:prstGeom prst="rect">
            <a:avLst/>
          </a:prstGeom>
          <a:noFill/>
          <a:ln w="9525">
            <a:noFill/>
            <a:miter lim="800000"/>
            <a:headEnd/>
            <a:tailEnd/>
          </a:ln>
        </p:spPr>
      </p:pic>
      <p:pic>
        <p:nvPicPr>
          <p:cNvPr id="16390" name="Picture 11" descr="View Image">
            <a:hlinkClick r:id="rId7"/>
          </p:cNvPr>
          <p:cNvPicPr>
            <a:picLocks noChangeAspect="1" noChangeArrowheads="1"/>
          </p:cNvPicPr>
          <p:nvPr/>
        </p:nvPicPr>
        <p:blipFill>
          <a:blip r:embed="rId8"/>
          <a:srcRect/>
          <a:stretch>
            <a:fillRect/>
          </a:stretch>
        </p:blipFill>
        <p:spPr bwMode="auto">
          <a:xfrm>
            <a:off x="5638800" y="4876800"/>
            <a:ext cx="2381250" cy="15906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86200" y="274638"/>
            <a:ext cx="4800600" cy="1096962"/>
          </a:xfrm>
        </p:spPr>
        <p:txBody>
          <a:bodyPr/>
          <a:lstStyle/>
          <a:p>
            <a:pPr eaLnBrk="1" hangingPunct="1"/>
            <a:r>
              <a:rPr lang="en-US" dirty="0" smtClean="0">
                <a:latin typeface="Magneto" pitchFamily="82" charset="0"/>
              </a:rPr>
              <a:t>Arthur Miller</a:t>
            </a:r>
            <a:br>
              <a:rPr lang="en-US" dirty="0" smtClean="0">
                <a:latin typeface="Magneto" pitchFamily="82" charset="0"/>
              </a:rPr>
            </a:br>
            <a:r>
              <a:rPr lang="en-US" sz="2000" dirty="0" smtClean="0">
                <a:latin typeface="Magneto" pitchFamily="82" charset="0"/>
              </a:rPr>
              <a:t>America (1915 – 2005)</a:t>
            </a:r>
            <a:endParaRPr lang="en-US" dirty="0" smtClean="0">
              <a:latin typeface="Magneto" pitchFamily="82" charset="0"/>
            </a:endParaRPr>
          </a:p>
        </p:txBody>
      </p:sp>
      <p:sp>
        <p:nvSpPr>
          <p:cNvPr id="11267" name="Rectangle 3"/>
          <p:cNvSpPr>
            <a:spLocks noGrp="1" noChangeArrowheads="1"/>
          </p:cNvSpPr>
          <p:nvPr>
            <p:ph type="body" idx="1"/>
          </p:nvPr>
        </p:nvSpPr>
        <p:spPr>
          <a:xfrm>
            <a:off x="457200" y="2895600"/>
            <a:ext cx="8229600" cy="3429000"/>
          </a:xfrm>
        </p:spPr>
        <p:txBody>
          <a:bodyPr/>
          <a:lstStyle/>
          <a:p>
            <a:pPr eaLnBrk="1" hangingPunct="1">
              <a:lnSpc>
                <a:spcPct val="80000"/>
              </a:lnSpc>
            </a:pPr>
            <a:r>
              <a:rPr lang="en-US" sz="2400" dirty="0" smtClean="0"/>
              <a:t>Changes realism by centering his plots on ordinary characters – most significant = Willy </a:t>
            </a:r>
            <a:r>
              <a:rPr lang="en-US" sz="2400" dirty="0" err="1" smtClean="0"/>
              <a:t>Loman</a:t>
            </a:r>
            <a:r>
              <a:rPr lang="en-US" sz="2400" dirty="0" smtClean="0"/>
              <a:t>, the “anti-hero” from </a:t>
            </a:r>
            <a:r>
              <a:rPr lang="en-US" sz="2400" i="1" dirty="0" smtClean="0"/>
              <a:t>Death of a Salesman, 1949 – wins Pulitzer Prize </a:t>
            </a:r>
            <a:r>
              <a:rPr lang="en-US" sz="2000" i="1" dirty="0" smtClean="0"/>
              <a:t>(</a:t>
            </a:r>
            <a:r>
              <a:rPr lang="en-US" sz="1800" i="1" dirty="0" smtClean="0"/>
              <a:t>a poor, unsuccessful salesman is dying physically &amp; emotionally</a:t>
            </a:r>
            <a:r>
              <a:rPr lang="en-US" sz="2000" i="1" dirty="0" smtClean="0"/>
              <a:t>)</a:t>
            </a:r>
          </a:p>
          <a:p>
            <a:pPr eaLnBrk="1" hangingPunct="1">
              <a:lnSpc>
                <a:spcPct val="80000"/>
              </a:lnSpc>
            </a:pPr>
            <a:r>
              <a:rPr lang="en-US" sz="2400" dirty="0" smtClean="0"/>
              <a:t>Makes it “cool” to be socially aware because of the success of his plays and by marrying Marilyn Monroe</a:t>
            </a:r>
          </a:p>
          <a:p>
            <a:pPr eaLnBrk="1" hangingPunct="1">
              <a:lnSpc>
                <a:spcPct val="80000"/>
              </a:lnSpc>
            </a:pPr>
            <a:r>
              <a:rPr lang="en-US" sz="2400" i="1" dirty="0" smtClean="0"/>
              <a:t>The Crucible</a:t>
            </a:r>
            <a:r>
              <a:rPr lang="en-US" sz="2400" dirty="0" smtClean="0"/>
              <a:t>, 1953, allegory that tells the story of witch-hunts and the persecution of innocent people in the 1600’s – while providing commentary on the McCarthyism of the 40’s &amp; 50’s</a:t>
            </a:r>
          </a:p>
          <a:p>
            <a:pPr eaLnBrk="1" hangingPunct="1">
              <a:lnSpc>
                <a:spcPct val="80000"/>
              </a:lnSpc>
            </a:pPr>
            <a:endParaRPr lang="en-US" i="1" dirty="0" smtClean="0"/>
          </a:p>
        </p:txBody>
      </p:sp>
      <p:pic>
        <p:nvPicPr>
          <p:cNvPr id="11268" name="Picture 7" descr="Go to fullsize image">
            <a:hlinkClick r:id="rId3"/>
          </p:cNvPr>
          <p:cNvPicPr>
            <a:picLocks noChangeAspect="1" noChangeArrowheads="1"/>
          </p:cNvPicPr>
          <p:nvPr/>
        </p:nvPicPr>
        <p:blipFill>
          <a:blip r:embed="rId4"/>
          <a:srcRect/>
          <a:stretch>
            <a:fillRect/>
          </a:stretch>
        </p:blipFill>
        <p:spPr bwMode="auto">
          <a:xfrm>
            <a:off x="457200" y="304800"/>
            <a:ext cx="1981200" cy="1885950"/>
          </a:xfrm>
          <a:prstGeom prst="rect">
            <a:avLst/>
          </a:prstGeom>
          <a:noFill/>
          <a:ln w="9525">
            <a:noFill/>
            <a:miter lim="800000"/>
            <a:headEnd/>
            <a:tailEnd/>
          </a:ln>
        </p:spPr>
      </p:pic>
      <p:pic>
        <p:nvPicPr>
          <p:cNvPr id="11269" name="Picture 9" descr="Go to fullsize image">
            <a:hlinkClick r:id="rId5"/>
          </p:cNvPr>
          <p:cNvPicPr>
            <a:picLocks noChangeAspect="1" noChangeArrowheads="1"/>
          </p:cNvPicPr>
          <p:nvPr/>
        </p:nvPicPr>
        <p:blipFill>
          <a:blip r:embed="rId6"/>
          <a:srcRect/>
          <a:stretch>
            <a:fillRect/>
          </a:stretch>
        </p:blipFill>
        <p:spPr bwMode="auto">
          <a:xfrm>
            <a:off x="3352800" y="1295400"/>
            <a:ext cx="1524000" cy="1524000"/>
          </a:xfrm>
          <a:prstGeom prst="rect">
            <a:avLst/>
          </a:prstGeom>
          <a:noFill/>
          <a:ln w="9525">
            <a:noFill/>
            <a:miter lim="800000"/>
            <a:headEnd/>
            <a:tailEnd/>
          </a:ln>
        </p:spPr>
      </p:pic>
      <p:pic>
        <p:nvPicPr>
          <p:cNvPr id="11270" name="Picture 11" descr="Go to fullsize image">
            <a:hlinkClick r:id="rId7"/>
          </p:cNvPr>
          <p:cNvPicPr>
            <a:picLocks noChangeAspect="1" noChangeArrowheads="1"/>
          </p:cNvPicPr>
          <p:nvPr/>
        </p:nvPicPr>
        <p:blipFill>
          <a:blip r:embed="rId8"/>
          <a:srcRect/>
          <a:stretch>
            <a:fillRect/>
          </a:stretch>
        </p:blipFill>
        <p:spPr bwMode="auto">
          <a:xfrm>
            <a:off x="5486400" y="1371600"/>
            <a:ext cx="2057400" cy="13985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74638"/>
            <a:ext cx="5105400" cy="1143000"/>
          </a:xfrm>
        </p:spPr>
        <p:txBody>
          <a:bodyPr/>
          <a:lstStyle/>
          <a:p>
            <a:pPr eaLnBrk="1" hangingPunct="1"/>
            <a:r>
              <a:rPr lang="en-US" sz="3600" dirty="0" smtClean="0">
                <a:latin typeface="Magneto" pitchFamily="82" charset="0"/>
              </a:rPr>
              <a:t>Tennessee Williams </a:t>
            </a:r>
            <a:r>
              <a:rPr lang="en-US" dirty="0" smtClean="0">
                <a:latin typeface="Magneto" pitchFamily="82" charset="0"/>
              </a:rPr>
              <a:t/>
            </a:r>
            <a:br>
              <a:rPr lang="en-US" dirty="0" smtClean="0">
                <a:latin typeface="Magneto" pitchFamily="82" charset="0"/>
              </a:rPr>
            </a:br>
            <a:r>
              <a:rPr lang="en-US" sz="2000" dirty="0" smtClean="0">
                <a:latin typeface="Magneto" pitchFamily="82" charset="0"/>
              </a:rPr>
              <a:t>American (1911 – 1983)</a:t>
            </a:r>
          </a:p>
        </p:txBody>
      </p:sp>
      <p:sp>
        <p:nvSpPr>
          <p:cNvPr id="12291" name="Rectangle 3"/>
          <p:cNvSpPr>
            <a:spLocks noGrp="1" noChangeArrowheads="1"/>
          </p:cNvSpPr>
          <p:nvPr>
            <p:ph type="body" idx="1"/>
          </p:nvPr>
        </p:nvSpPr>
        <p:spPr>
          <a:xfrm>
            <a:off x="457200" y="1828800"/>
            <a:ext cx="6172200" cy="4800600"/>
          </a:xfrm>
        </p:spPr>
        <p:txBody>
          <a:bodyPr/>
          <a:lstStyle/>
          <a:p>
            <a:pPr eaLnBrk="1" hangingPunct="1">
              <a:lnSpc>
                <a:spcPct val="80000"/>
              </a:lnSpc>
            </a:pPr>
            <a:r>
              <a:rPr lang="en-US" sz="2200" dirty="0" smtClean="0"/>
              <a:t>Writes realistic tragedies – the most popular of the 20</a:t>
            </a:r>
            <a:r>
              <a:rPr lang="en-US" sz="2200" baseline="30000" dirty="0" smtClean="0"/>
              <a:t>th</a:t>
            </a:r>
            <a:r>
              <a:rPr lang="en-US" sz="2200" dirty="0" smtClean="0"/>
              <a:t> C</a:t>
            </a:r>
          </a:p>
          <a:p>
            <a:pPr eaLnBrk="1" hangingPunct="1">
              <a:lnSpc>
                <a:spcPct val="80000"/>
              </a:lnSpc>
            </a:pPr>
            <a:r>
              <a:rPr lang="en-US" sz="2200" dirty="0" smtClean="0"/>
              <a:t>Characteristics of his writing include painfully real characters, rich dialogue, poetic language, very American &amp; southern settings, focuses on family relationships</a:t>
            </a:r>
          </a:p>
          <a:p>
            <a:pPr eaLnBrk="1" hangingPunct="1">
              <a:lnSpc>
                <a:spcPct val="80000"/>
              </a:lnSpc>
            </a:pPr>
            <a:r>
              <a:rPr lang="en-US" sz="2200" dirty="0" smtClean="0"/>
              <a:t>Play subjects:  alcoholism, insanity, adultery, poverty, homosexuality, family conflict</a:t>
            </a:r>
          </a:p>
          <a:p>
            <a:pPr eaLnBrk="1" hangingPunct="1">
              <a:lnSpc>
                <a:spcPct val="80000"/>
              </a:lnSpc>
            </a:pPr>
            <a:r>
              <a:rPr lang="en-US" sz="2200" dirty="0" smtClean="0"/>
              <a:t>Important titles… </a:t>
            </a:r>
            <a:r>
              <a:rPr lang="en-US" sz="2200" i="1" dirty="0" smtClean="0"/>
              <a:t>The Glass Menagerie</a:t>
            </a:r>
            <a:r>
              <a:rPr lang="en-US" sz="2200" dirty="0" smtClean="0"/>
              <a:t> (1945), </a:t>
            </a:r>
            <a:r>
              <a:rPr lang="en-US" sz="2200" i="1" dirty="0" smtClean="0"/>
              <a:t>Street Car Named Desire</a:t>
            </a:r>
            <a:r>
              <a:rPr lang="en-US" sz="2200" dirty="0" smtClean="0"/>
              <a:t> (1947), </a:t>
            </a:r>
            <a:r>
              <a:rPr lang="en-US" sz="2200" i="1" dirty="0" smtClean="0"/>
              <a:t>Cat on a Hot Tin Roof</a:t>
            </a:r>
            <a:r>
              <a:rPr lang="en-US" sz="2200" dirty="0" smtClean="0"/>
              <a:t> (1954)</a:t>
            </a:r>
          </a:p>
          <a:p>
            <a:pPr eaLnBrk="1" hangingPunct="1">
              <a:lnSpc>
                <a:spcPct val="80000"/>
              </a:lnSpc>
            </a:pPr>
            <a:r>
              <a:rPr lang="en-US" sz="2200" dirty="0" smtClean="0"/>
              <a:t>He’s such a good writer, &amp; his plays are so popular, that he’s accepted as an openly-gay celebrity by America</a:t>
            </a:r>
          </a:p>
        </p:txBody>
      </p:sp>
      <p:pic>
        <p:nvPicPr>
          <p:cNvPr id="12292" name="Picture 5" descr="Go to fullsize image">
            <a:hlinkClick r:id="rId3"/>
          </p:cNvPr>
          <p:cNvPicPr>
            <a:picLocks noChangeAspect="1" noChangeArrowheads="1"/>
          </p:cNvPicPr>
          <p:nvPr/>
        </p:nvPicPr>
        <p:blipFill>
          <a:blip r:embed="rId4"/>
          <a:srcRect/>
          <a:stretch>
            <a:fillRect/>
          </a:stretch>
        </p:blipFill>
        <p:spPr bwMode="auto">
          <a:xfrm>
            <a:off x="6858000" y="1981200"/>
            <a:ext cx="1676400" cy="1641475"/>
          </a:xfrm>
          <a:prstGeom prst="rect">
            <a:avLst/>
          </a:prstGeom>
          <a:noFill/>
          <a:ln w="9525">
            <a:noFill/>
            <a:miter lim="800000"/>
            <a:headEnd/>
            <a:tailEnd/>
          </a:ln>
        </p:spPr>
      </p:pic>
      <p:pic>
        <p:nvPicPr>
          <p:cNvPr id="12293" name="Picture 7" descr="View Image">
            <a:hlinkClick r:id="rId5"/>
          </p:cNvPr>
          <p:cNvPicPr>
            <a:picLocks noChangeAspect="1" noChangeArrowheads="1"/>
          </p:cNvPicPr>
          <p:nvPr/>
        </p:nvPicPr>
        <p:blipFill>
          <a:blip r:embed="rId6"/>
          <a:srcRect/>
          <a:stretch>
            <a:fillRect/>
          </a:stretch>
        </p:blipFill>
        <p:spPr bwMode="auto">
          <a:xfrm>
            <a:off x="5410200" y="228600"/>
            <a:ext cx="3200400" cy="1590675"/>
          </a:xfrm>
          <a:prstGeom prst="rect">
            <a:avLst/>
          </a:prstGeom>
          <a:noFill/>
          <a:ln w="9525">
            <a:noFill/>
            <a:miter lim="800000"/>
            <a:headEnd/>
            <a:tailEnd/>
          </a:ln>
        </p:spPr>
      </p:pic>
      <p:pic>
        <p:nvPicPr>
          <p:cNvPr id="12294" name="Picture 9" descr="View Image">
            <a:hlinkClick r:id="rId7"/>
          </p:cNvPr>
          <p:cNvPicPr>
            <a:picLocks noChangeAspect="1" noChangeArrowheads="1"/>
          </p:cNvPicPr>
          <p:nvPr/>
        </p:nvPicPr>
        <p:blipFill>
          <a:blip r:embed="rId8"/>
          <a:srcRect/>
          <a:stretch>
            <a:fillRect/>
          </a:stretch>
        </p:blipFill>
        <p:spPr bwMode="auto">
          <a:xfrm>
            <a:off x="6781800" y="3886200"/>
            <a:ext cx="1590675" cy="23812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r>
              <a:rPr lang="en-US" dirty="0" smtClean="0">
                <a:latin typeface="Magneto" pitchFamily="82" charset="0"/>
              </a:rPr>
              <a:t>Neil Simon</a:t>
            </a:r>
            <a:br>
              <a:rPr lang="en-US" dirty="0" smtClean="0">
                <a:latin typeface="Magneto" pitchFamily="82" charset="0"/>
              </a:rPr>
            </a:br>
            <a:r>
              <a:rPr lang="en-US" sz="2400" dirty="0" smtClean="0">
                <a:latin typeface="Magneto" pitchFamily="82" charset="0"/>
              </a:rPr>
              <a:t>American (1927 – present)</a:t>
            </a:r>
            <a:endParaRPr lang="en-US" sz="2400" dirty="0">
              <a:latin typeface="Magneto" pitchFamily="82" charset="0"/>
            </a:endParaRPr>
          </a:p>
        </p:txBody>
      </p:sp>
      <p:sp>
        <p:nvSpPr>
          <p:cNvPr id="3" name="Content Placeholder 2"/>
          <p:cNvSpPr>
            <a:spLocks noGrp="1"/>
          </p:cNvSpPr>
          <p:nvPr>
            <p:ph idx="1"/>
          </p:nvPr>
        </p:nvSpPr>
        <p:spPr>
          <a:xfrm>
            <a:off x="457200" y="1600200"/>
            <a:ext cx="8229600" cy="3581399"/>
          </a:xfrm>
        </p:spPr>
        <p:txBody>
          <a:bodyPr/>
          <a:lstStyle/>
          <a:p>
            <a:r>
              <a:rPr lang="en-US" sz="2200" dirty="0" smtClean="0"/>
              <a:t>Most commercially successful comedic playwright in the world!!</a:t>
            </a:r>
          </a:p>
          <a:p>
            <a:r>
              <a:rPr lang="en-US" sz="2200" dirty="0" smtClean="0"/>
              <a:t>Won Pulitzer Prize for Drama (1991)</a:t>
            </a:r>
          </a:p>
          <a:p>
            <a:r>
              <a:rPr lang="en-US" sz="2200" dirty="0" smtClean="0"/>
              <a:t>Writes about serious concerns for regular people such as marital conflict, infidelity, sibling rivalry, adolescence, and fear of aging</a:t>
            </a:r>
          </a:p>
          <a:p>
            <a:r>
              <a:rPr lang="en-US" sz="2200" dirty="0" smtClean="0"/>
              <a:t>Most plays are at least partially autobiographical</a:t>
            </a:r>
          </a:p>
          <a:p>
            <a:r>
              <a:rPr lang="en-US" sz="2200" dirty="0" smtClean="0"/>
              <a:t>Significant plays:  </a:t>
            </a:r>
            <a:r>
              <a:rPr lang="en-US" sz="2200" i="1" dirty="0" smtClean="0"/>
              <a:t>Brighton Beach Memoirs, </a:t>
            </a:r>
          </a:p>
          <a:p>
            <a:pPr>
              <a:buNone/>
            </a:pPr>
            <a:r>
              <a:rPr lang="en-US" sz="2200" i="1" dirty="0" smtClean="0"/>
              <a:t>	The Odd Couple</a:t>
            </a:r>
            <a:r>
              <a:rPr lang="en-US" sz="2200" dirty="0" smtClean="0"/>
              <a:t>, and </a:t>
            </a:r>
            <a:r>
              <a:rPr lang="en-US" sz="2200" i="1" dirty="0" smtClean="0"/>
              <a:t>Lost In Younkers</a:t>
            </a:r>
          </a:p>
        </p:txBody>
      </p:sp>
      <p:sp>
        <p:nvSpPr>
          <p:cNvPr id="79876" name="AutoShape 4"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OxAAAgEDAwIDBQYEBQUBAAAAAQIDAAQRBRIhMUEGE1EiYXGBoRQjMkKRwVJisdEVM+Hw8QckNUNygv/EABkBAAMBAQEAAAAAAAAAAAAAAAEDBAIABf/EACMRAAMAAgICAwADAQAAAAAAAAABAgMRITEEEiJBURMyYUL/2gAMAwEAAhEDEQA/AFbvSXrVwX1KYlzkPgD0wKcx1pF1IH/EpwR/7SPrWqCXrT2TH8s++mG2iMzDkD0BPHNLy8OuPWmLR5PvTt55yRUOcs8f8G/R7h4UVS+DjHtHj/fNHVwLyO4JkUSAe0h6EccihGnvEpjMaIhcEMNgADdc/OmGxFvcL5TZTB3Apxz7h0qRLZa3oJwtKUBUpID3Hsn+1bp5GjktvYfDBt3HfjrWmGMxPIm8+ZGedvQ9wcVuvJJY1i9jejPyw6jAOOPQ1Qt6EPs3AscNGNpB5Y89/SrBj49o7z6mtFrIpBIx0zknp2qwilk3yOWJ5A91MlbQqnoigEcAcHt2rXcfhPwrftUjgDFVbuQrCzKM44x3rqAuxP8AGEIlNtdIfbik2kjjhv8Aj60o8xzTQnP3b4weozz+9PfiGJJNLl9kEnGSPQUjXTD7e4PJaJDux+LHHzpnjsGZcHpWzUrwtSqtkoOpGvy6Xrl+TvJJx3zTrcTJbwmV84XsO9KOqzrNKT5JUO+7qM1mjjfDl3T34pjsGitnUrjJHXI9KWIXMDJvdSAuQcdPiKv2l5FJIoEUs2fyqMZqXLOynC9MbIdaijkJkcYzkY+FFLTWwk0PtrhiAcigdnb2jr97psSnHU3LMR8lWtl3oDJD9rsJoJI8/gjmLFcdiGwQalan6L5T+2P8GsRTa5OBn/IQkjoGx/xVnXb1rfSoruKQSW/nKrkflzx+mTXL9OvZLeSW6EyhiMY75A5H0pz07XtDvtFuLO/1K2tzMmDmYeyeoOM9QaOq6YHMpph8XwW3I3gF8bW+Petq65bxRkzyDeOqlun+lJt9qFoNGjhF5G0wbagjbduI7j3Y7++h5u7a2Cy3skS9xvLSH9B/rWVdILwprZ0iPXoriVorYo8g6DJx8/Sr0U8ciY3Df+YE55pAs9Rsb3a1jqWnRO3ADQOm73E5rdqWr6/pKGd7S1urROWkhcsQO5IOP3rap12KeH8GDXHS10W5dh7CISfpXKdKlnu7macK7W4ZgjY4AJz1/wB9KMat4+h1KwltJYVt4yCWKsXMgxwBgYHPv+dFrm9mVLSG3CxQru8wbBkoB0psNxyZrH7cMCg81KwMZ4zUq9a+zz2vwC6sobTpifyLu/SlJz5gjbuD9KdJ186GSL+NSv0pNWJlkeNlwyHpS77OXRZ2KSSZAvskcivcCvAipGwMz8n3Dt/xVixVHmVZDhCfaNF4tES4hSRZjHICV9oZHBOP2/WpsmRT2V4sTqdoFHSb64u4pojvUYx5hUhT34PGPlTS2jNaW0U1resj+Xsn2y48wjqQP78V5s9M1C0dTugZW43Pj9jzRKe2ZoCZ5AMDqqgD68/Wpazt8fRXGCZ5XYhzt5kJj4LsxBfs3PFFPDnhbVdVi862RCoGVDNgt8K869aRwyRiAKkj8bRwM+tdI8BFo7a12j2QCpHp0xTP5PitBW4bYj6PobXF1dF2dpoIhwx5Ricc59MNWiTQRcyzQvcHzHICnHT5Z710nW7SLSvFUN4QEttVQwTN2WYcoT/9dPjWLzQLa9OcmKcfmHf41inU0Mqovl9M5xJ4Oksoz5lwz4Uc+XtA7+tGtCuNVEX+HbzcQkcTD8Sj0weTTJJoUyqfMBlAA9pmz9O1WtC06O2csyZPXBOce+sVkquzExET8Re0Hw3pSDVxd2MdxLHclE85c7BtDYA//VXtTCwaU75UvKwjBxzjqT+1FdPjV7O+ugMLd3TuueMqMID88UG8TNsitIPTe3PyFVYPl2T+RWm9AIdalQGpVx5wMJzwc0L1W0IIuo8ZHDn199ESeaxLH58Dx9CykZotbRyAETbWBHrTZotynl4YE7uQRyQcenp/bvSiQVbHpxRHT0klIAfb86gzTtbPQ8WudDvDdwqwBniGByCR3rzq2p6fBZSiS4jJPBReTj5ULttGE6qZbiTBHTcaF67DZQSLZw53FgHbOf8AfFSREui/I1M7M6RPDfaqxnBCyIY4UJztz3Oe9dQ8P2f2IKobPAxj0x/p9a5WsEVvq9u0WNpXPX31121mhEcMuATt6ZpzS9kTr29WmG9StrbULOSG9jDQuvK56Y7j30nyX82i3At79zdQ5IjukxuI9JF7N8OD146U4zSxvbxhGHKjI9aTvH1rJZzRavZomIU2zYXkjPGfhzWsi/DOJ86ZdPijSY4lLTMRjnAB/eq9ut7rTuIVe0sJOJZmP3ki/wAKAfhz0yfkK8aBqGlajHva2txMOoAA5pj86PaAgwB0Apa/0ZWp4SKt5ttIAlsoVI8BEHbtSf4skzq3lDpDEq5Hr1P9acA0bTkydFUsc9sVzm5me4uJJpG3O7lifjVXjLsi8h8GFqVhTUqsjBBPNe42wRWonmvQNFgBNzayQOSw9gn2W9a9WcjLJhQc9qJ3Efn27J36r8aGWDKl7H5w43YI9KmyzpFOGvkFJ9Znt4REFwT0yOlL80rSPuLEnrn1NMniW1TyIp7dQABgj3Hv9PrSsfNiOJAZF/iUdPlSsKnW0O8i73pnr7dKkiM6k7ejDqKbNP8AFcy28cYIcr0OefhSnGtvMwy469DwaZdJ0i1WNZopUVgQdxIo5Zg7BWTf+Dtp2q6xqKRpYQLg8tLJkBR8Op+lNc1qjWTwXLmXzF+8Y9/7UsabrsOnwKhK5BwSHHPpRGCbUdYVnt0+yxfllmUkke5cjI99KSSQ+ttnOJUuPDusGFc+UxzEx6bfSuiaTc3E1vuYALjrk5GaXfEVld3Vxb2948cnlSFxKqbS3bGPnTNpigRJECSqDnsOKVtNm6b9eQb4lupIrNIw7K8z4OOu3HPy6UrUS8S3f2jVZFQ/dw/drg9+/wBf6UMB5r0sM+sI8zLW6Z7WpWBUpuhQINZWsOVjUvIwVR1J6UKudehjJW3jMhH5icCu2ANoCaF6iiJeFUI3ld7D50GudZvJxt8zy1PaPisWjEXEZJJLKQT9azaTRqa0xqF8k1g0Up52kc0KjTdHyPaxnFeWy44+dW9PAYhTgsD0J61E59FwXRfu+T3pxtA4F1ErfFARTjpsHhtwBPpsW7GSFXaD8aXItO5LqR5QOCSM7fjTDY6XM5VsJ05O7n9O9K9/srmGkNNgmiW0YOl6ZaxSHjeIwW/WjELkJxyzHnPOKBadpk8KqBGoA49ojPy+lGol2ICwGQcV3tT7MUtAPxENt0sh27QmMfE17spZHiMcWBI4J3fw1jU2F7d+RbASSr2HT4ntii1nYpZoIwSz7cyP0y39hTvG8d5L2+kTeRm9J0uxFvfD2pQszpF56k5LoeT8RQyWKWFts0bIf5hiupINm4gnBP6VqeKOYMJYVeM+ozmvVeJfR5qyP7OYqalPVz4csrgny7Tyv5kfb9OlSsfxMPucG1C8mupT5zeyDwo4AqniiWp2fljeBQ2l5Jcs6aVIlWUJKAg4YHg1WrdbtyR+lCeXoNPgJ284k56HOCD2NW4pCkispwQaBbijnBw3TB6Grltd7/Zb5DvSrgbjyDhpOo43R+ye+CeRTLpF/Fhcg8eyQT09K5zGSykq3Toc1cDXEKxSByGc4GalrD9o9CPIetM6vBq0cTiKQAemfdWu71dps29jhpXON2OF/vSjoNs86NNfSb1QcDOBjrTRokazqHhBCE48zHX3L6/Gt4sLt8GMuVStvgO6XbpaW+xOdv4mz+Jvf61a38bF5J5Oa1AbVCDgY4X0q1bxBfa74zXqxCidI8rJbt7NDqp9lj07V6UZGa8FysrN1GaxcLgbl+hxTDBl5kiYKMlm6AVKHu4ALnPH8xqVxxx7VLYtZhsd6XLm1KscU+ahb5sDgUu39tjLEdF/atXCpCVTli40ZXHvrCMUbNGZbLMURA5JFSTTCeQvNTPC98D1lX2DmCygHoa1FJFOQDx3FFV02TACj5VvuZo9KgChUkuXHQ9FHqf7UaxrW6BNvekaNFl82XyJGCsefaIUfMmrd/qEt3dxWtlEJpIQVTyfbDZ70uO5kcu5ySck1csmmsriO6gdo5I3DI4GcEc1J6Le2VLJSnSOw+GdDu/8MiXUIACwBaHdxn+Y/sKa44BAoLEMy8AAcD4Ch3gnxHD4n0USLsjvbfCXMa9j2Ye44OPmO1HEtyW3O2RV2NSl8RFVVP5GIIy53HrVmUiO3dh8KmAowK0X5IiRf4mFaMGkDKHPUmsSOFiO70qDgChGq34jIiT2nJwAKITxeuMlVNSpZWLbGnuSS7HO30qUQCzdWudNYkc0vaxbbbXIHUAfrT5Lbk6cwIB4P9KW9agH+H2zY/8AYoPyNMTMXIBNuH1S3tV7IZD8hj96I/YS/CrzkHOK06cpfxDdS+TK+IlRNq8Zzzz+lEr22vZP8/EUYwfLj7/E96CfJnWkUpbc/Z5Ba7XkGTn30gXscyXDC4JLscknvXTdOgLOyKQCvrQPxLp6SE+dDtkJAVxWMsK1o1FevIjDrVpXBTrg4P8Av61puIjDcPE35WxWWICpjNee1p6KQv4X1298M6tBqMAbym4ljJwJk7j4+h7GvoTRtWtNb06LUNMlEkMnBHdCOqkdiK5lZaZp2teF9MWWNVc22AyYHtAkE8d8iqGn2fiPwNqP23SFN5ZPjzoRyJF9CPX0I+vSqVLlbXQre2dpJ6DvVbUD7UQ9KqeHvEOneJLL7Tp8mJE4mgfh4j6EfuOKzqtysMjbj0Api5OK2qXyWduWY85wBQzRrV7iVry5BLv2x+GqgD6rqG7BMKdvU0zWyeXFtA7AdK2+AG50Gwhc4xUrP5Tkdu9SgcCRCDaMP5aB6pYedoxIB3Rkn60U0LUV1C3mjIKyQuUZaswxCSGeEjPPQ1tcHdoWtDmUuiMME9RTDcWaXEWMclaV7mL7FrFuF4DMQacrQiSNW91dQJFmSwNtL5qZB6UD8YSA2SN+YMh6/wAwp41S3V0yAM+lc58XvstsN0BX+tDfGzn+CLeyebeSue7VmGLeyouSTnGAT069K1jDOWPrnr15qzbYVhlc9Rgjv/WvPp7bY9LSOleB/v8AwvbBc7opJFyD6sT+9NUc/lFFIyucH9KTv+nNzv0mSJ+dtwTk44yop1RI2zjoCKth/FCX2ar3R7Rp49UtGeyvl6XNuQGIz0YEEMPcRVPULybUrpoiRu4BK8A1Z1GZ9qwJnH4RXvRrERqZJR7R5zWlwAIadZpbxY2jAGelXUcbSuKqtJ+VT7jisqG4I6V2glxyqLk4AqUOvrjaqxgjPfmpQOF7wZ/5jVh28zpTPCP+8m+AqVK3XbMz0KXigAavbY49umrTObcZqVK6ukFdsmocLx/DXKPHP+U//wBj+tSpWf8AlhfaEcfhFbIT7Z+f71KleePHTwSSLGUg8+aBn5GuhWhOV5PWpUq3H/RCH/Zkm5ulz6mifSAY44NSpWzitCSXfJ9KuMSITj0qVKLAgJMT5/U9DUqVKAT/2Q=="/>
          <p:cNvSpPr>
            <a:spLocks noChangeAspect="1" noChangeArrowheads="1"/>
          </p:cNvSpPr>
          <p:nvPr/>
        </p:nvSpPr>
        <p:spPr bwMode="auto">
          <a:xfrm>
            <a:off x="0" y="-584200"/>
            <a:ext cx="876300" cy="1190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8" name="AutoShape 6"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OxAAAgEDAwIDBQYEBQUBAAAAAQIDAAQRBRIhMUEGE1EiYXGBoRQjMkKRwVJisdEVM+Hw8QckNUNygv/EABkBAAMBAQEAAAAAAAAAAAAAAAEDBAIABf/EACMRAAMAAgICAwADAQAAAAAAAAABAgMRITEEEiJBURMyYUL/2gAMAwEAAhEDEQA/AFbvSXrVwX1KYlzkPgD0wKcx1pF1IH/EpwR/7SPrWqCXrT2TH8s++mG2iMzDkD0BPHNLy8OuPWmLR5PvTt55yRUOcs8f8G/R7h4UVS+DjHtHj/fNHVwLyO4JkUSAe0h6EccihGnvEpjMaIhcEMNgADdc/OmGxFvcL5TZTB3Apxz7h0qRLZa3oJwtKUBUpID3Hsn+1bp5GjktvYfDBt3HfjrWmGMxPIm8+ZGedvQ9wcVuvJJY1i9jejPyw6jAOOPQ1Qt6EPs3AscNGNpB5Y89/SrBj49o7z6mtFrIpBIx0zknp2qwilk3yOWJ5A91MlbQqnoigEcAcHt2rXcfhPwrftUjgDFVbuQrCzKM44x3rqAuxP8AGEIlNtdIfbik2kjjhv8Aj60o8xzTQnP3b4weozz+9PfiGJJNLl9kEnGSPQUjXTD7e4PJaJDux+LHHzpnjsGZcHpWzUrwtSqtkoOpGvy6Xrl+TvJJx3zTrcTJbwmV84XsO9KOqzrNKT5JUO+7qM1mjjfDl3T34pjsGitnUrjJHXI9KWIXMDJvdSAuQcdPiKv2l5FJIoEUs2fyqMZqXLOynC9MbIdaijkJkcYzkY+FFLTWwk0PtrhiAcigdnb2jr97psSnHU3LMR8lWtl3oDJD9rsJoJI8/gjmLFcdiGwQalan6L5T+2P8GsRTa5OBn/IQkjoGx/xVnXb1rfSoruKQSW/nKrkflzx+mTXL9OvZLeSW6EyhiMY75A5H0pz07XtDvtFuLO/1K2tzMmDmYeyeoOM9QaOq6YHMpph8XwW3I3gF8bW+Petq65bxRkzyDeOqlun+lJt9qFoNGjhF5G0wbagjbduI7j3Y7++h5u7a2Cy3skS9xvLSH9B/rWVdILwprZ0iPXoriVorYo8g6DJx8/Sr0U8ciY3Df+YE55pAs9Rsb3a1jqWnRO3ADQOm73E5rdqWr6/pKGd7S1urROWkhcsQO5IOP3rap12KeH8GDXHS10W5dh7CISfpXKdKlnu7macK7W4ZgjY4AJz1/wB9KMat4+h1KwltJYVt4yCWKsXMgxwBgYHPv+dFrm9mVLSG3CxQru8wbBkoB0psNxyZrH7cMCg81KwMZ4zUq9a+zz2vwC6sobTpifyLu/SlJz5gjbuD9KdJ186GSL+NSv0pNWJlkeNlwyHpS77OXRZ2KSSZAvskcivcCvAipGwMz8n3Dt/xVixVHmVZDhCfaNF4tES4hSRZjHICV9oZHBOP2/WpsmRT2V4sTqdoFHSb64u4pojvUYx5hUhT34PGPlTS2jNaW0U1resj+Xsn2y48wjqQP78V5s9M1C0dTugZW43Pj9jzRKe2ZoCZ5AMDqqgD68/Wpazt8fRXGCZ5XYhzt5kJj4LsxBfs3PFFPDnhbVdVi862RCoGVDNgt8K869aRwyRiAKkj8bRwM+tdI8BFo7a12j2QCpHp0xTP5PitBW4bYj6PobXF1dF2dpoIhwx5Ricc59MNWiTQRcyzQvcHzHICnHT5Z710nW7SLSvFUN4QEttVQwTN2WYcoT/9dPjWLzQLa9OcmKcfmHf41inU0Mqovl9M5xJ4Oksoz5lwz4Uc+XtA7+tGtCuNVEX+HbzcQkcTD8Sj0weTTJJoUyqfMBlAA9pmz9O1WtC06O2csyZPXBOce+sVkquzExET8Re0Hw3pSDVxd2MdxLHclE85c7BtDYA//VXtTCwaU75UvKwjBxzjqT+1FdPjV7O+ugMLd3TuueMqMID88UG8TNsitIPTe3PyFVYPl2T+RWm9AIdalQGpVx5wMJzwc0L1W0IIuo8ZHDn199ESeaxLH58Dx9CykZotbRyAETbWBHrTZotynl4YE7uQRyQcenp/bvSiQVbHpxRHT0klIAfb86gzTtbPQ8WudDvDdwqwBniGByCR3rzq2p6fBZSiS4jJPBReTj5ULttGE6qZbiTBHTcaF67DZQSLZw53FgHbOf8AfFSREui/I1M7M6RPDfaqxnBCyIY4UJztz3Oe9dQ8P2f2IKobPAxj0x/p9a5WsEVvq9u0WNpXPX31121mhEcMuATt6ZpzS9kTr29WmG9StrbULOSG9jDQuvK56Y7j30nyX82i3At79zdQ5IjukxuI9JF7N8OD146U4zSxvbxhGHKjI9aTvH1rJZzRavZomIU2zYXkjPGfhzWsi/DOJ86ZdPijSY4lLTMRjnAB/eq9ut7rTuIVe0sJOJZmP3ki/wAKAfhz0yfkK8aBqGlajHva2txMOoAA5pj86PaAgwB0Apa/0ZWp4SKt5ttIAlsoVI8BEHbtSf4skzq3lDpDEq5Hr1P9acA0bTkydFUsc9sVzm5me4uJJpG3O7lifjVXjLsi8h8GFqVhTUqsjBBPNe42wRWonmvQNFgBNzayQOSw9gn2W9a9WcjLJhQc9qJ3Efn27J36r8aGWDKl7H5w43YI9KmyzpFOGvkFJ9Znt4REFwT0yOlL80rSPuLEnrn1NMniW1TyIp7dQABgj3Hv9PrSsfNiOJAZF/iUdPlSsKnW0O8i73pnr7dKkiM6k7ejDqKbNP8AFcy28cYIcr0OefhSnGtvMwy469DwaZdJ0i1WNZopUVgQdxIo5Zg7BWTf+Dtp2q6xqKRpYQLg8tLJkBR8Op+lNc1qjWTwXLmXzF+8Y9/7UsabrsOnwKhK5BwSHHPpRGCbUdYVnt0+yxfllmUkke5cjI99KSSQ+ttnOJUuPDusGFc+UxzEx6bfSuiaTc3E1vuYALjrk5GaXfEVld3Vxb2948cnlSFxKqbS3bGPnTNpigRJECSqDnsOKVtNm6b9eQb4lupIrNIw7K8z4OOu3HPy6UrUS8S3f2jVZFQ/dw/drg9+/wBf6UMB5r0sM+sI8zLW6Z7WpWBUpuhQINZWsOVjUvIwVR1J6UKudehjJW3jMhH5icCu2ANoCaF6iiJeFUI3ld7D50GudZvJxt8zy1PaPisWjEXEZJJLKQT9azaTRqa0xqF8k1g0Up52kc0KjTdHyPaxnFeWy44+dW9PAYhTgsD0J61E59FwXRfu+T3pxtA4F1ErfFARTjpsHhtwBPpsW7GSFXaD8aXItO5LqR5QOCSM7fjTDY6XM5VsJ05O7n9O9K9/srmGkNNgmiW0YOl6ZaxSHjeIwW/WjELkJxyzHnPOKBadpk8KqBGoA49ojPy+lGol2ICwGQcV3tT7MUtAPxENt0sh27QmMfE17spZHiMcWBI4J3fw1jU2F7d+RbASSr2HT4ntii1nYpZoIwSz7cyP0y39hTvG8d5L2+kTeRm9J0uxFvfD2pQszpF56k5LoeT8RQyWKWFts0bIf5hiupINm4gnBP6VqeKOYMJYVeM+ozmvVeJfR5qyP7OYqalPVz4csrgny7Tyv5kfb9OlSsfxMPucG1C8mupT5zeyDwo4AqniiWp2fljeBQ2l5Jcs6aVIlWUJKAg4YHg1WrdbtyR+lCeXoNPgJ284k56HOCD2NW4pCkispwQaBbijnBw3TB6Grltd7/Zb5DvSrgbjyDhpOo43R+ye+CeRTLpF/Fhcg8eyQT09K5zGSykq3Toc1cDXEKxSByGc4GalrD9o9CPIetM6vBq0cTiKQAemfdWu71dps29jhpXON2OF/vSjoNs86NNfSb1QcDOBjrTRokazqHhBCE48zHX3L6/Gt4sLt8GMuVStvgO6XbpaW+xOdv4mz+Jvf61a38bF5J5Oa1AbVCDgY4X0q1bxBfa74zXqxCidI8rJbt7NDqp9lj07V6UZGa8FysrN1GaxcLgbl+hxTDBl5kiYKMlm6AVKHu4ALnPH8xqVxxx7VLYtZhsd6XLm1KscU+ahb5sDgUu39tjLEdF/atXCpCVTli40ZXHvrCMUbNGZbLMURA5JFSTTCeQvNTPC98D1lX2DmCygHoa1FJFOQDx3FFV02TACj5VvuZo9KgChUkuXHQ9FHqf7UaxrW6BNvekaNFl82XyJGCsefaIUfMmrd/qEt3dxWtlEJpIQVTyfbDZ70uO5kcu5ySck1csmmsriO6gdo5I3DI4GcEc1J6Le2VLJSnSOw+GdDu/8MiXUIACwBaHdxn+Y/sKa44BAoLEMy8AAcD4Ch3gnxHD4n0USLsjvbfCXMa9j2Ye44OPmO1HEtyW3O2RV2NSl8RFVVP5GIIy53HrVmUiO3dh8KmAowK0X5IiRf4mFaMGkDKHPUmsSOFiO70qDgChGq34jIiT2nJwAKITxeuMlVNSpZWLbGnuSS7HO30qUQCzdWudNYkc0vaxbbbXIHUAfrT5Lbk6cwIB4P9KW9agH+H2zY/8AYoPyNMTMXIBNuH1S3tV7IZD8hj96I/YS/CrzkHOK06cpfxDdS+TK+IlRNq8Zzzz+lEr22vZP8/EUYwfLj7/E96CfJnWkUpbc/Z5Ba7XkGTn30gXscyXDC4JLscknvXTdOgLOyKQCvrQPxLp6SE+dDtkJAVxWMsK1o1FevIjDrVpXBTrg4P8Av61puIjDcPE35WxWWICpjNee1p6KQv4X1298M6tBqMAbym4ljJwJk7j4+h7GvoTRtWtNb06LUNMlEkMnBHdCOqkdiK5lZaZp2teF9MWWNVc22AyYHtAkE8d8iqGn2fiPwNqP23SFN5ZPjzoRyJF9CPX0I+vSqVLlbXQre2dpJ6DvVbUD7UQ9KqeHvEOneJLL7Tp8mJE4mgfh4j6EfuOKzqtysMjbj0Api5OK2qXyWduWY85wBQzRrV7iVry5BLv2x+GqgD6rqG7BMKdvU0zWyeXFtA7AdK2+AG50Gwhc4xUrP5Tkdu9SgcCRCDaMP5aB6pYedoxIB3Rkn60U0LUV1C3mjIKyQuUZaswxCSGeEjPPQ1tcHdoWtDmUuiMME9RTDcWaXEWMclaV7mL7FrFuF4DMQacrQiSNW91dQJFmSwNtL5qZB6UD8YSA2SN+YMh6/wAwp41S3V0yAM+lc58XvstsN0BX+tDfGzn+CLeyebeSue7VmGLeyouSTnGAT069K1jDOWPrnr15qzbYVhlc9Rgjv/WvPp7bY9LSOleB/v8AwvbBc7opJFyD6sT+9NUc/lFFIyucH9KTv+nNzv0mSJ+dtwTk44yop1RI2zjoCKth/FCX2ar3R7Rp49UtGeyvl6XNuQGIz0YEEMPcRVPULybUrpoiRu4BK8A1Z1GZ9qwJnH4RXvRrERqZJR7R5zWlwAIadZpbxY2jAGelXUcbSuKqtJ+VT7jisqG4I6V2glxyqLk4AqUOvrjaqxgjPfmpQOF7wZ/5jVh28zpTPCP+8m+AqVK3XbMz0KXigAavbY49umrTObcZqVK6ukFdsmocLx/DXKPHP+U//wBj+tSpWf8AlhfaEcfhFbIT7Z+f71KleePHTwSSLGUg8+aBn5GuhWhOV5PWpUq3H/RCH/Zkm5ulz6mifSAY44NSpWzitCSXfJ9KuMSITj0qVKLAgJMT5/U9DUqVKAT/2Q=="/>
          <p:cNvSpPr>
            <a:spLocks noChangeAspect="1" noChangeArrowheads="1"/>
          </p:cNvSpPr>
          <p:nvPr/>
        </p:nvSpPr>
        <p:spPr bwMode="auto">
          <a:xfrm>
            <a:off x="0" y="-584200"/>
            <a:ext cx="876300" cy="1190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80" name="AutoShape 8"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OxAAAgEDAwIDBQYEBQUBAAAAAQIDAAQRBRIhMUEGE1EiYXGBoRQjMkKRwVJisdEVM+Hw8QckNUNygv/EABkBAAMBAQEAAAAAAAAAAAAAAAEDBAIABf/EACMRAAMAAgICAwADAQAAAAAAAAABAgMRITEEEiJBURMyYUL/2gAMAwEAAhEDEQA/AFbvSXrVwX1KYlzkPgD0wKcx1pF1IH/EpwR/7SPrWqCXrT2TH8s++mG2iMzDkD0BPHNLy8OuPWmLR5PvTt55yRUOcs8f8G/R7h4UVS+DjHtHj/fNHVwLyO4JkUSAe0h6EccihGnvEpjMaIhcEMNgADdc/OmGxFvcL5TZTB3Apxz7h0qRLZa3oJwtKUBUpID3Hsn+1bp5GjktvYfDBt3HfjrWmGMxPIm8+ZGedvQ9wcVuvJJY1i9jejPyw6jAOOPQ1Qt6EPs3AscNGNpB5Y89/SrBj49o7z6mtFrIpBIx0zknp2qwilk3yOWJ5A91MlbQqnoigEcAcHt2rXcfhPwrftUjgDFVbuQrCzKM44x3rqAuxP8AGEIlNtdIfbik2kjjhv8Aj60o8xzTQnP3b4weozz+9PfiGJJNLl9kEnGSPQUjXTD7e4PJaJDux+LHHzpnjsGZcHpWzUrwtSqtkoOpGvy6Xrl+TvJJx3zTrcTJbwmV84XsO9KOqzrNKT5JUO+7qM1mjjfDl3T34pjsGitnUrjJHXI9KWIXMDJvdSAuQcdPiKv2l5FJIoEUs2fyqMZqXLOynC9MbIdaijkJkcYzkY+FFLTWwk0PtrhiAcigdnb2jr97psSnHU3LMR8lWtl3oDJD9rsJoJI8/gjmLFcdiGwQalan6L5T+2P8GsRTa5OBn/IQkjoGx/xVnXb1rfSoruKQSW/nKrkflzx+mTXL9OvZLeSW6EyhiMY75A5H0pz07XtDvtFuLO/1K2tzMmDmYeyeoOM9QaOq6YHMpph8XwW3I3gF8bW+Petq65bxRkzyDeOqlun+lJt9qFoNGjhF5G0wbagjbduI7j3Y7++h5u7a2Cy3skS9xvLSH9B/rWVdILwprZ0iPXoriVorYo8g6DJx8/Sr0U8ciY3Df+YE55pAs9Rsb3a1jqWnRO3ADQOm73E5rdqWr6/pKGd7S1urROWkhcsQO5IOP3rap12KeH8GDXHS10W5dh7CISfpXKdKlnu7macK7W4ZgjY4AJz1/wB9KMat4+h1KwltJYVt4yCWKsXMgxwBgYHPv+dFrm9mVLSG3CxQru8wbBkoB0psNxyZrH7cMCg81KwMZ4zUq9a+zz2vwC6sobTpifyLu/SlJz5gjbuD9KdJ186GSL+NSv0pNWJlkeNlwyHpS77OXRZ2KSSZAvskcivcCvAipGwMz8n3Dt/xVixVHmVZDhCfaNF4tES4hSRZjHICV9oZHBOP2/WpsmRT2V4sTqdoFHSb64u4pojvUYx5hUhT34PGPlTS2jNaW0U1resj+Xsn2y48wjqQP78V5s9M1C0dTugZW43Pj9jzRKe2ZoCZ5AMDqqgD68/Wpazt8fRXGCZ5XYhzt5kJj4LsxBfs3PFFPDnhbVdVi862RCoGVDNgt8K869aRwyRiAKkj8bRwM+tdI8BFo7a12j2QCpHp0xTP5PitBW4bYj6PobXF1dF2dpoIhwx5Ricc59MNWiTQRcyzQvcHzHICnHT5Z710nW7SLSvFUN4QEttVQwTN2WYcoT/9dPjWLzQLa9OcmKcfmHf41inU0Mqovl9M5xJ4Oksoz5lwz4Uc+XtA7+tGtCuNVEX+HbzcQkcTD8Sj0weTTJJoUyqfMBlAA9pmz9O1WtC06O2csyZPXBOce+sVkquzExET8Re0Hw3pSDVxd2MdxLHclE85c7BtDYA//VXtTCwaU75UvKwjBxzjqT+1FdPjV7O+ugMLd3TuueMqMID88UG8TNsitIPTe3PyFVYPl2T+RWm9AIdalQGpVx5wMJzwc0L1W0IIuo8ZHDn199ESeaxLH58Dx9CykZotbRyAETbWBHrTZotynl4YE7uQRyQcenp/bvSiQVbHpxRHT0klIAfb86gzTtbPQ8WudDvDdwqwBniGByCR3rzq2p6fBZSiS4jJPBReTj5ULttGE6qZbiTBHTcaF67DZQSLZw53FgHbOf8AfFSREui/I1M7M6RPDfaqxnBCyIY4UJztz3Oe9dQ8P2f2IKobPAxj0x/p9a5WsEVvq9u0WNpXPX31121mhEcMuATt6ZpzS9kTr29WmG9StrbULOSG9jDQuvK56Y7j30nyX82i3At79zdQ5IjukxuI9JF7N8OD146U4zSxvbxhGHKjI9aTvH1rJZzRavZomIU2zYXkjPGfhzWsi/DOJ86ZdPijSY4lLTMRjnAB/eq9ut7rTuIVe0sJOJZmP3ki/wAKAfhz0yfkK8aBqGlajHva2txMOoAA5pj86PaAgwB0Apa/0ZWp4SKt5ttIAlsoVI8BEHbtSf4skzq3lDpDEq5Hr1P9acA0bTkydFUsc9sVzm5me4uJJpG3O7lifjVXjLsi8h8GFqVhTUqsjBBPNe42wRWonmvQNFgBNzayQOSw9gn2W9a9WcjLJhQc9qJ3Efn27J36r8aGWDKl7H5w43YI9KmyzpFOGvkFJ9Znt4REFwT0yOlL80rSPuLEnrn1NMniW1TyIp7dQABgj3Hv9PrSsfNiOJAZF/iUdPlSsKnW0O8i73pnr7dKkiM6k7ejDqKbNP8AFcy28cYIcr0OefhSnGtvMwy469DwaZdJ0i1WNZopUVgQdxIo5Zg7BWTf+Dtp2q6xqKRpYQLg8tLJkBR8Op+lNc1qjWTwXLmXzF+8Y9/7UsabrsOnwKhK5BwSHHPpRGCbUdYVnt0+yxfllmUkke5cjI99KSSQ+ttnOJUuPDusGFc+UxzEx6bfSuiaTc3E1vuYALjrk5GaXfEVld3Vxb2948cnlSFxKqbS3bGPnTNpigRJECSqDnsOKVtNm6b9eQb4lupIrNIw7K8z4OOu3HPy6UrUS8S3f2jVZFQ/dw/drg9+/wBf6UMB5r0sM+sI8zLW6Z7WpWBUpuhQINZWsOVjUvIwVR1J6UKudehjJW3jMhH5icCu2ANoCaF6iiJeFUI3ld7D50GudZvJxt8zy1PaPisWjEXEZJJLKQT9azaTRqa0xqF8k1g0Up52kc0KjTdHyPaxnFeWy44+dW9PAYhTgsD0J61E59FwXRfu+T3pxtA4F1ErfFARTjpsHhtwBPpsW7GSFXaD8aXItO5LqR5QOCSM7fjTDY6XM5VsJ05O7n9O9K9/srmGkNNgmiW0YOl6ZaxSHjeIwW/WjELkJxyzHnPOKBadpk8KqBGoA49ojPy+lGol2ICwGQcV3tT7MUtAPxENt0sh27QmMfE17spZHiMcWBI4J3fw1jU2F7d+RbASSr2HT4ntii1nYpZoIwSz7cyP0y39hTvG8d5L2+kTeRm9J0uxFvfD2pQszpF56k5LoeT8RQyWKWFts0bIf5hiupINm4gnBP6VqeKOYMJYVeM+ozmvVeJfR5qyP7OYqalPVz4csrgny7Tyv5kfb9OlSsfxMPucG1C8mupT5zeyDwo4AqniiWp2fljeBQ2l5Jcs6aVIlWUJKAg4YHg1WrdbtyR+lCeXoNPgJ284k56HOCD2NW4pCkispwQaBbijnBw3TB6Grltd7/Zb5DvSrgbjyDhpOo43R+ye+CeRTLpF/Fhcg8eyQT09K5zGSykq3Toc1cDXEKxSByGc4GalrD9o9CPIetM6vBq0cTiKQAemfdWu71dps29jhpXON2OF/vSjoNs86NNfSb1QcDOBjrTRokazqHhBCE48zHX3L6/Gt4sLt8GMuVStvgO6XbpaW+xOdv4mz+Jvf61a38bF5J5Oa1AbVCDgY4X0q1bxBfa74zXqxCidI8rJbt7NDqp9lj07V6UZGa8FysrN1GaxcLgbl+hxTDBl5kiYKMlm6AVKHu4ALnPH8xqVxxx7VLYtZhsd6XLm1KscU+ahb5sDgUu39tjLEdF/atXCpCVTli40ZXHvrCMUbNGZbLMURA5JFSTTCeQvNTPC98D1lX2DmCygHoa1FJFOQDx3FFV02TACj5VvuZo9KgChUkuXHQ9FHqf7UaxrW6BNvekaNFl82XyJGCsefaIUfMmrd/qEt3dxWtlEJpIQVTyfbDZ70uO5kcu5ySck1csmmsriO6gdo5I3DI4GcEc1J6Le2VLJSnSOw+GdDu/8MiXUIACwBaHdxn+Y/sKa44BAoLEMy8AAcD4Ch3gnxHD4n0USLsjvbfCXMa9j2Ye44OPmO1HEtyW3O2RV2NSl8RFVVP5GIIy53HrVmUiO3dh8KmAowK0X5IiRf4mFaMGkDKHPUmsSOFiO70qDgChGq34jIiT2nJwAKITxeuMlVNSpZWLbGnuSS7HO30qUQCzdWudNYkc0vaxbbbXIHUAfrT5Lbk6cwIB4P9KW9agH+H2zY/8AYoPyNMTMXIBNuH1S3tV7IZD8hj96I/YS/CrzkHOK06cpfxDdS+TK+IlRNq8Zzzz+lEr22vZP8/EUYwfLj7/E96CfJnWkUpbc/Z5Ba7XkGTn30gXscyXDC4JLscknvXTdOgLOyKQCvrQPxLp6SE+dDtkJAVxWMsK1o1FevIjDrVpXBTrg4P8Av61puIjDcPE35WxWWICpjNee1p6KQv4X1298M6tBqMAbym4ljJwJk7j4+h7GvoTRtWtNb06LUNMlEkMnBHdCOqkdiK5lZaZp2teF9MWWNVc22AyYHtAkE8d8iqGn2fiPwNqP23SFN5ZPjzoRyJF9CPX0I+vSqVLlbXQre2dpJ6DvVbUD7UQ9KqeHvEOneJLL7Tp8mJE4mgfh4j6EfuOKzqtysMjbj0Api5OK2qXyWduWY85wBQzRrV7iVry5BLv2x+GqgD6rqG7BMKdvU0zWyeXFtA7AdK2+AG50Gwhc4xUrP5Tkdu9SgcCRCDaMP5aB6pYedoxIB3Rkn60U0LUV1C3mjIKyQuUZaswxCSGeEjPPQ1tcHdoWtDmUuiMME9RTDcWaXEWMclaV7mL7FrFuF4DMQacrQiSNW91dQJFmSwNtL5qZB6UD8YSA2SN+YMh6/wAwp41S3V0yAM+lc58XvstsN0BX+tDfGzn+CLeyebeSue7VmGLeyouSTnGAT069K1jDOWPrnr15qzbYVhlc9Rgjv/WvPp7bY9LSOleB/v8AwvbBc7opJFyD6sT+9NUc/lFFIyucH9KTv+nNzv0mSJ+dtwTk44yop1RI2zjoCKth/FCX2ar3R7Rp49UtGeyvl6XNuQGIz0YEEMPcRVPULybUrpoiRu4BK8A1Z1GZ9qwJnH4RXvRrERqZJR7R5zWlwAIadZpbxY2jAGelXUcbSuKqtJ+VT7jisqG4I6V2glxyqLk4AqUOvrjaqxgjPfmpQOF7wZ/5jVh28zpTPCP+8m+AqVK3XbMz0KXigAavbY49umrTObcZqVK6ukFdsmocLx/DXKPHP+U//wBj+tSpWf8AlhfaEcfhFbIT7Z+f71KleePHTwSSLGUg8+aBn5GuhWhOV5PWpUq3H/RCH/Zkm5ulz6mifSAY44NSpWzitCSXfJ9KuMSITj0qVKLAgJMT5/U9DUqVKAT/2Q=="/>
          <p:cNvSpPr>
            <a:spLocks noChangeAspect="1" noChangeArrowheads="1"/>
          </p:cNvSpPr>
          <p:nvPr/>
        </p:nvSpPr>
        <p:spPr bwMode="auto">
          <a:xfrm>
            <a:off x="0" y="-584200"/>
            <a:ext cx="876300" cy="1190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82" name="AutoShape 10" descr="data:image/jpeg;base64,/9j/4AAQSkZJRgABAQAAAQABAAD/2wBDAAkGBwgHBgkIBwgKCgkLDRYPDQwMDRsUFRAWIB0iIiAdHx8kKDQsJCYxJx8fLT0tMTU3Ojo6Iys/RD84QzQ5Ojf/2wBDAQoKCg0MDRoPDxo3JR8lNzc3Nzc3Nzc3Nzc3Nzc3Nzc3Nzc3Nzc3Nzc3Nzc3Nzc3Nzc3Nzc3Nzc3Nzc3Nzc3Nzf/wAARCACTAIUDASIAAhEBAxEB/8QAHAAAAQUBAQEAAAAAAAAAAAAAAAMEBQYHAQII/8QAQxAAAgEDAgIHBQQGBwkAAAAAAQIDAAQRBSESMQYTIkFRYXEHMoGRoRQjsdEVQlKywfAzNGJyguHxCCRDU3OSosLS/8QAGQEBAAMBAQAAAAAAAAAAAAAAAAECBAMF/8QAIhEAAgICAgIDAQEAAAAAAAAAAAECEQMhEjEEQRMiUTJh/9oADAMBAAIRAxEAPwDcaKKKATkJ4kQZ7R3xXgIckJKcjmDvivXO4H9lawHpbftcdMdZureaWPhumiDRuUOY+weXmpoDfcTDvQjzBFd45B70efQ5r5T0/wBoPS+2l6q26QXnVjOOsKy7d27g5q16R7W+l0J4LqayvQucma34WbyyhAHyqHJLssouXR9A9eoHaVl9RXRNGeTCs20T2nXt2pN5pMGFGS0Fwc48cFf41YoOmllPvLp16oxuwRXA+Rz9KossH7LPFNdotQYHkc12oG36RaFcIGW7WIEZ+8Vo9vjipG3ubW4/qt9HJ3diRWq6afRRprse0Ujwyjk6n1WjjlHNAf7pqSBaikuuI96Nx/hzXRNH3sB67UApRXAytyIPxrtAFFFFAFFFFAIBwpmkPJR+Ar5j1GY3EF7cxn+sNJNn++xb+NfQ3Se6Nl0U1e6U4ZbaUrg43wQMfSvmbV7qWEpaxv1adWM8IG9LpFoogLbK3TKwwQOXhU3psAkRmY4AOT41DRZbrJXYhs7H5c6kILoK4iMchYdyqPzrlkVo64uy8afdRQhFBAJXhz4jH+dWXTdTSKWPtZ5LmqLa2dvcoDKt9Ccc1ePA+BYUvcQ6hpLxGUSmDiBWR04Qw+ZB+dYJJJ6PSjGXs1sPC95LEqL/AEaPy2ya8XtvbmWE9XE6lWJGBxA/6Zqk9HtfklvLmWUkPIyogblheQ3/AJ3qxatKYtZsHCskdxbtlc7BlI329avz0U+P7Fgt7bgUC0uJ4iT2eGdseuOWKfI+pQns6k8gHdJErD54z9aqf6ehhuCJZuHq+wy53p/b9JbFiqq2SWwPHlXWOZfpnnh/wsQ1XUoR95Faz47wTH+dJS9LI4UZ7nTp+BBlmjZXA+eKbwz/AGgMTlDyxkE+RqH1YJHplzluFADjJ5fzmp+WSZRYYsmrfp30YuCFe5e3cgMRNA6Yz/axju8al9P1jSNSkEem6tbTyEEiOKdWb5ZzWBR3a3l3I8XJVEZ27wTV19llsJelDT8I+5tXOcciSB+da1tWZpRpmsBirFS2cd9FEYDPIcd+PpRQqLV5kPCjHwFeqSuP6Ijx2oCne1WdrfoNNEjcLzywx58uMM3zCkfGvnPpCT+k0x/yxt863P23XYW10axDYaWaSY+iKF/GQfKsZ1u36xEuACTEeY8KNaLRIm1jzEBwhs770sIupclAUkdj2iSQor1bEJIpABwds1bLWygvLf76LiHGx4uRBO+x+NZcuTibcGLnEgrfS9Qe6hktLkYXGVdzjPeSPCp3VlvdLsJIVuOvs3QMFlbiYMeeMHbff+c0/s9INq/+7XEnVH9UqDg/HOKT1WzikUxzOWBGSBgY8Dy8ayvPy16NccMY7XZVJtWurWSIQPxBCCCwzk921WGHpzqbxQC9ht5lgOU4IirDuIJDbfLupl0RtFuNZJkTrEjzwgjvHf8AL8a0HpTo9vw6NqCRIqfaIornAwGVj2frt/irq2nqi2Ol/RTJ9bRZ5Jr+IpcPu0Eag8Pkc57qe6X0t0u6jEMs7Wjhuw8sCyKD47YIp7rmjPHOLoW4kiyQ22SPE1FXegaSYestIMErvwIQfqcfLwrjF4+5Ez5trjVFoutc1HRYkuZbeG+sdibm2YjhHiQckfX1ppq/Sex6Q6etjZSSRGeRRIzsAygHOBz32O9R2hWN62nzWJlZtP4S2GPa4cHI8CKW0joxpdrpum3scLtfPGJDI8h/WHLhzgbNXSHGWjlOKirrY3k0/TbBHh077Rxpwl3lAw5bz8av3sgtwRql3nmY4eXLALH94VR9aCQ3bQRDdD94fF/8q0v2W2/2foo9wfeuLiSTl4YQfu/Wt+O+GzzvIcXPRcLfePi/aJNFeohwxqPAUVY4HukZt3jXxb8N6WpJt7hf7Kk0BjPtnukm6V2drjtW1nxE/wDUY/8AwKokymS2kQbllIxVg9o959r6dasQNoXSEHPcqL/Emq+MsjKDuwIFX9Eorye8pxVi0zUmiTHVuwPMLyI9KgGjeFuGRcMBuDU5o93HFw9ZsorBmWj0vEaUiattfCZ47SVj3lQcGoTXdc+33DJHC0MQIVnOCw5bD+TT3VukMSQGCzA4j7zju8qg1uIpdO6sgdaZQxOOe+/5VxhjS+zRoy5E3xizROiumQ8MN3bjhRkUcA3IwKvOpafFquiSWMrlEkXZxzRhuGHmCAaq/Rq5t10i1AKnHLPf/Oat5lilghRG3YAP3VaCWymS7RX7C9kmle3vkCXkfZmjzsx/aXxU8wfgdwaXvNLt2RnVeAjc45VXekyxw9KEivJJo4HQCCYEZQ94HiMkbGpW30S6lCltame3I3RTgn4/lXJxW1ReupWdk4FsxptqR192CpHeicmc+AAPzIpa9CW5EgGIbWM4HgFH12FPYLS00y3eK0h4OsPbZjxNJ3ZZjkn41Xuk92YbBrct97dOCRncRjv+JxXXDG50cM0/roq7uZHaRveYlm9TvW4dEoDb9ENKiOzNAjH1btH8aw0IZCIk96QhB6k4r6IWIRR28K8kAA9AMV6LPNkOByortFQVCkUI62Ru4ACljUTrl6NO6O6rqB5QW00v/ah/KgPnPVLlrvWNRunOTPeTSA+RckfTFIqaQt4ykMaEliFAyeZpcFVGWYKPM1dEjHVkPWJJjZhwn1p/a2cU2hyyqSZQhwPE70y1C8tGtjGsyPIWAAU5xvil9Ju1gieGRsBqyeRF9o1+NJdMgXdeMIQUB93PI0nLHIG4o+IMPCnzQrKjhlyMnY+FO9K0l7llEFyFwfdkHEPSp+RJD4ZSehxoeo6liOGIMu+cMcCtP0W31yeSJ7i4jgthzCrxu38B8jVZstF1hVTh0lLgqdngmX54OKsluvSAKInt44M7ZlkXI+C5zXBxt3RsSklVjb2jWX2nR45oAWmtW4lAOSR37/E0y6H689xbIshduHAzjPxqX1i1vbK2My3Qm27cTRgIR5d4qL6I6cLCDBIaRjnAHf4CuUnei0XUSxXd4kUTyOWCRjiY+VUrWL/9I6jLdBSiNgKp5hQMCpfpXeCILZRk8bANKfLuFVkGtvj46XJnn58lviiX6L24vOkulW7DZ7pW9eHt/wDrW9c7geS5+f8ApWN+zC1Fz0vglYZFtDJKDjkSOD8GNbJHvNIfQCu7MzFaKKKgg45wpNUn2sah+jPZxqchVWMyLDwk4zxsAfoSfhVzuDiFvPasv/2gZiOiljYqf6e7DMM/qojH8cVKVuiG6Vnz9c6rdz7dYY1/Zj2pmzM5yxJPiTmhxwsR4GuCj0SOLfsqpPLjB+tTIPEo3wRULD2kIO/lT+0nB2c7jY/wNVnHVlscqdEzp8IlThJ3AIJ8POn9lp80cwbDDxCnnUTbymNz5jB9Ktum38chgZsA7gMOVYciaZ6uBxkiT0ea9hZAskgAJ97Owq12Ejv2nPESKYWFzbAR9YUYbbsvI1KNcW9ujPlEQDJwMAedURedIb6+T9h4WYgltwPw+lR+ku5GEUF8ciPdHnTkJPq+GXENqfcZh2m8wO74/KpWC2htowkK4RRsTzY+JNafH8V5JcpdGTP5HCNLszzWLDUILmSe6RpBI3F1qjsn8sVHA1qZASMpzB7ueah9R6PWN2Os6s28vjGOfqK9J4vw89ZP0dexu3LXuq3RHZSOOJT5ksT+C1p1vupbxYmqj7NNMOl6LeMz8RluWYNjGQFA5euat8A4YlHlWd9k3YpRRRUASm34F8WFY/7dCZ9W02EEYgtJXI83ZQP3K19t50HgCf4fxqp9LegVt0k1CS+fULiCZ4li4QqsgC5xtjP6x766YpKMrZWabVI+Xby1KkHG5GaZMpUjNbhqvsT1ZhnT9VsZsDAWdHj+o4vwqr6n7Iul1sysunQ3SgEH7NcKT/5cNdJqEnaZSDku0Z3btgkUOWjYDO45Gp6/6G9IdOkBudE1GMeP2dmHzXIqNhtjcS9RsHHMNsRVVBtUS5U7FLK4Eqqh94HlmpaGOVY5ZUYrGgyTnmagZ41sLtOrmWUqctw748qkpNS+2NFY6dxqkrKG6/Ay+duXIZrNODujVjyJK2WzQn1K8IikmCxDByOdWmwtVupAHkefgPu55Hz8KR6MdFr6zsBHqJVpH98IcZ8s4z8qtNrax2aLGioqrsEjXCiumPxfcicnlaqItF92gwN+Rxyx4ClgrFS74CjkK7DESQTXu7IULGOZ51sSS0jG227YhnYMQBnvokZEBZ2wAM5oizwspqOumCCQbctvWrEF80NeHQYCP+KOMZ8GOfwNSw2GKaW8Igs7S3HJFVfkKeVhbtnZBRRRUARXedz4ACoaPUpobuY3XGY4xJLGijtMvEEQAd+/F8xU1FzcnmWokhjlBDorAqVOR3eFANXvZjdrFGsYUyBDxZ4h2eI57uW3fua9X109s1uqKhEknCxduEAYyT617+wW/GHESqwbiypIycAb+OwHPwpG403r7kzPNyB4OzuhK8Ox8N84xzoB1byrPHxqrgZ240Kk/A14urGzu1K3VrBMCMYkjDfiKjm03UILlp7TUFIKKoilTbsqR3csnBOB3d1e7BNVguIY7mSOe3EADSZHEZNssfLmAMfKgIfUPZl0L1AAzaBbIRyNuWh/cIqv6j7D+i9yQbSbULMgEYjmDg58eIE/UVpw5b12gKpbdFru2sILb9JC4eFOASyR8LMByzg88UmNAv4jlo45cfsP+eKt9FdFlkirimU5re6iOJLSdQO8IWHzGai3nzM7SAoSeyHBH41oteHjSQEOqsD3MM1ZZn7HEzuW4SNS3EOVRsEq6hqtrbRjPFOgYjlji3+laPd6DpV2pE9hAc8yq8J+YxTay6L6XYXMU9nE8bRtxAdYSOWN858at8yojiSrbzr5KTS1IpvM57hgUtWcuFFFFAJtEjHJG/jXOpx7ruPjStFAJcMw5OG9VrnFMOaA+jUtRQCXWke9G4+tAmjP62PXala4QDzoDisp91gfQ16pMwxnmg+Vc6kD3WcejUArRSXBIOUmf7wo4phzCN6EigFaKS61h70TfA5o69O/I9QaAVoNeFkRuTD516JwpPgKATg3428WNK0nbjEK5543pSgCiiigCiiigCiiigCiiigCiiigCiiigCuYHhRRQHlo0PNRSRRQdh9aKKAXXkK7RRQBRRRQH//Z"/>
          <p:cNvSpPr>
            <a:spLocks noChangeAspect="1" noChangeArrowheads="1"/>
          </p:cNvSpPr>
          <p:nvPr/>
        </p:nvSpPr>
        <p:spPr bwMode="auto">
          <a:xfrm>
            <a:off x="0" y="-522288"/>
            <a:ext cx="962025"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84" name="AutoShape 12" descr="data:image/jpeg;base64,/9j/4AAQSkZJRgABAQAAAQABAAD/2wBDAAkGBwgHBgkIBwgKCgkLDRYPDQwMDRsUFRAWIB0iIiAdHx8kKDQsJCYxJx8fLT0tMTU3Ojo6Iys/RD84QzQ5Ojf/2wBDAQoKCg0MDRoPDxo3JR8lNzc3Nzc3Nzc3Nzc3Nzc3Nzc3Nzc3Nzc3Nzc3Nzc3Nzc3Nzc3Nzc3Nzc3Nzc3Nzc3Nzf/wAARCACTAIUDASIAAhEBAxEB/8QAHAAAAQUBAQEAAAAAAAAAAAAAAAMEBQYHAQII/8QAQxAAAgEDAgIHBQQGBwkAAAAAAQIDAAQRBSESMQYTIkFRYXEHMoGRoRQjsdEVQlKywfAzNGJyguHxCCRDU3OSosLS/8QAGQEBAAMBAQAAAAAAAAAAAAAAAAECBAMF/8QAIhEAAgICAgIDAQEAAAAAAAAAAAECEQMhEjEEQRMiUTJh/9oADAMBAAIRAxEAPwDcaKKKATkJ4kQZ7R3xXgIckJKcjmDvivXO4H9lawHpbftcdMdZureaWPhumiDRuUOY+weXmpoDfcTDvQjzBFd45B70efQ5r5T0/wBoPS+2l6q26QXnVjOOsKy7d27g5q16R7W+l0J4LqayvQucma34WbyyhAHyqHJLssouXR9A9eoHaVl9RXRNGeTCs20T2nXt2pN5pMGFGS0Fwc48cFf41YoOmllPvLp16oxuwRXA+Rz9KossH7LPFNdotQYHkc12oG36RaFcIGW7WIEZ+8Vo9vjipG3ubW4/qt9HJ3diRWq6afRRprse0Ujwyjk6n1WjjlHNAf7pqSBaikuuI96Nx/hzXRNH3sB67UApRXAytyIPxrtAFFFFAFFFFAIBwpmkPJR+Ar5j1GY3EF7cxn+sNJNn++xb+NfQ3Se6Nl0U1e6U4ZbaUrg43wQMfSvmbV7qWEpaxv1adWM8IG9LpFoogLbK3TKwwQOXhU3psAkRmY4AOT41DRZbrJXYhs7H5c6kILoK4iMchYdyqPzrlkVo64uy8afdRQhFBAJXhz4jH+dWXTdTSKWPtZ5LmqLa2dvcoDKt9Ccc1ePA+BYUvcQ6hpLxGUSmDiBWR04Qw+ZB+dYJJJ6PSjGXs1sPC95LEqL/AEaPy2ya8XtvbmWE9XE6lWJGBxA/6Zqk9HtfklvLmWUkPIyogblheQ3/AJ3qxatKYtZsHCskdxbtlc7BlI329avz0U+P7Fgt7bgUC0uJ4iT2eGdseuOWKfI+pQns6k8gHdJErD54z9aqf6ehhuCJZuHq+wy53p/b9JbFiqq2SWwPHlXWOZfpnnh/wsQ1XUoR95Faz47wTH+dJS9LI4UZ7nTp+BBlmjZXA+eKbwz/AGgMTlDyxkE+RqH1YJHplzluFADjJ5fzmp+WSZRYYsmrfp30YuCFe5e3cgMRNA6Yz/axju8al9P1jSNSkEem6tbTyEEiOKdWb5ZzWBR3a3l3I8XJVEZ27wTV19llsJelDT8I+5tXOcciSB+da1tWZpRpmsBirFS2cd9FEYDPIcd+PpRQqLV5kPCjHwFeqSuP6Ijx2oCne1WdrfoNNEjcLzywx58uMM3zCkfGvnPpCT+k0x/yxt863P23XYW10axDYaWaSY+iKF/GQfKsZ1u36xEuACTEeY8KNaLRIm1jzEBwhs770sIupclAUkdj2iSQor1bEJIpABwds1bLWygvLf76LiHGx4uRBO+x+NZcuTibcGLnEgrfS9Qe6hktLkYXGVdzjPeSPCp3VlvdLsJIVuOvs3QMFlbiYMeeMHbff+c0/s9INq/+7XEnVH9UqDg/HOKT1WzikUxzOWBGSBgY8Dy8ayvPy16NccMY7XZVJtWurWSIQPxBCCCwzk921WGHpzqbxQC9ht5lgOU4IirDuIJDbfLupl0RtFuNZJkTrEjzwgjvHf8AL8a0HpTo9vw6NqCRIqfaIornAwGVj2frt/irq2nqi2Ol/RTJ9bRZ5Jr+IpcPu0Eag8Pkc57qe6X0t0u6jEMs7Wjhuw8sCyKD47YIp7rmjPHOLoW4kiyQ22SPE1FXegaSYestIMErvwIQfqcfLwrjF4+5Ez5trjVFoutc1HRYkuZbeG+sdibm2YjhHiQckfX1ppq/Sex6Q6etjZSSRGeRRIzsAygHOBz32O9R2hWN62nzWJlZtP4S2GPa4cHI8CKW0joxpdrpum3scLtfPGJDI8h/WHLhzgbNXSHGWjlOKirrY3k0/TbBHh077Rxpwl3lAw5bz8av3sgtwRql3nmY4eXLALH94VR9aCQ3bQRDdD94fF/8q0v2W2/2foo9wfeuLiSTl4YQfu/Wt+O+GzzvIcXPRcLfePi/aJNFeohwxqPAUVY4HukZt3jXxb8N6WpJt7hf7Kk0BjPtnukm6V2drjtW1nxE/wDUY/8AwKokymS2kQbllIxVg9o959r6dasQNoXSEHPcqL/Emq+MsjKDuwIFX9Eorye8pxVi0zUmiTHVuwPMLyI9KgGjeFuGRcMBuDU5o93HFw9ZsorBmWj0vEaUiattfCZ47SVj3lQcGoTXdc+33DJHC0MQIVnOCw5bD+TT3VukMSQGCzA4j7zju8qg1uIpdO6sgdaZQxOOe+/5VxhjS+zRoy5E3xizROiumQ8MN3bjhRkUcA3IwKvOpafFquiSWMrlEkXZxzRhuGHmCAaq/Rq5t10i1AKnHLPf/Oat5lilghRG3YAP3VaCWymS7RX7C9kmle3vkCXkfZmjzsx/aXxU8wfgdwaXvNLt2RnVeAjc45VXekyxw9KEivJJo4HQCCYEZQ94HiMkbGpW30S6lCltame3I3RTgn4/lXJxW1ReupWdk4FsxptqR192CpHeicmc+AAPzIpa9CW5EgGIbWM4HgFH12FPYLS00y3eK0h4OsPbZjxNJ3ZZjkn41Xuk92YbBrct97dOCRncRjv+JxXXDG50cM0/roq7uZHaRveYlm9TvW4dEoDb9ENKiOzNAjH1btH8aw0IZCIk96QhB6k4r6IWIRR28K8kAA9AMV6LPNkOByortFQVCkUI62Ru4ACljUTrl6NO6O6rqB5QW00v/ah/KgPnPVLlrvWNRunOTPeTSA+RckfTFIqaQt4ykMaEliFAyeZpcFVGWYKPM1dEjHVkPWJJjZhwn1p/a2cU2hyyqSZQhwPE70y1C8tGtjGsyPIWAAU5xvil9Ju1gieGRsBqyeRF9o1+NJdMgXdeMIQUB93PI0nLHIG4o+IMPCnzQrKjhlyMnY+FO9K0l7llEFyFwfdkHEPSp+RJD4ZSehxoeo6liOGIMu+cMcCtP0W31yeSJ7i4jgthzCrxu38B8jVZstF1hVTh0lLgqdngmX54OKsluvSAKInt44M7ZlkXI+C5zXBxt3RsSklVjb2jWX2nR45oAWmtW4lAOSR37/E0y6H689xbIshduHAzjPxqX1i1vbK2My3Qm27cTRgIR5d4qL6I6cLCDBIaRjnAHf4CuUnei0XUSxXd4kUTyOWCRjiY+VUrWL/9I6jLdBSiNgKp5hQMCpfpXeCILZRk8bANKfLuFVkGtvj46XJnn58lviiX6L24vOkulW7DZ7pW9eHt/wDrW9c7geS5+f8ApWN+zC1Fz0vglYZFtDJKDjkSOD8GNbJHvNIfQCu7MzFaKKKgg45wpNUn2sah+jPZxqchVWMyLDwk4zxsAfoSfhVzuDiFvPasv/2gZiOiljYqf6e7DMM/qojH8cVKVuiG6Vnz9c6rdz7dYY1/Zj2pmzM5yxJPiTmhxwsR4GuCj0SOLfsqpPLjB+tTIPEo3wRULD2kIO/lT+0nB2c7jY/wNVnHVlscqdEzp8IlThJ3AIJ8POn9lp80cwbDDxCnnUTbymNz5jB9Ktum38chgZsA7gMOVYciaZ6uBxkiT0ea9hZAskgAJ97Owq12Ejv2nPESKYWFzbAR9YUYbbsvI1KNcW9ujPlEQDJwMAedURedIb6+T9h4WYgltwPw+lR+ku5GEUF8ciPdHnTkJPq+GXENqfcZh2m8wO74/KpWC2htowkK4RRsTzY+JNafH8V5JcpdGTP5HCNLszzWLDUILmSe6RpBI3F1qjsn8sVHA1qZASMpzB7ueah9R6PWN2Os6s28vjGOfqK9J4vw89ZP0dexu3LXuq3RHZSOOJT5ksT+C1p1vupbxYmqj7NNMOl6LeMz8RluWYNjGQFA5euat8A4YlHlWd9k3YpRRRUASm34F8WFY/7dCZ9W02EEYgtJXI83ZQP3K19t50HgCf4fxqp9LegVt0k1CS+fULiCZ4li4QqsgC5xtjP6x766YpKMrZWabVI+Xby1KkHG5GaZMpUjNbhqvsT1ZhnT9VsZsDAWdHj+o4vwqr6n7Iul1sysunQ3SgEH7NcKT/5cNdJqEnaZSDku0Z3btgkUOWjYDO45Gp6/6G9IdOkBudE1GMeP2dmHzXIqNhtjcS9RsHHMNsRVVBtUS5U7FLK4Eqqh94HlmpaGOVY5ZUYrGgyTnmagZ41sLtOrmWUqctw748qkpNS+2NFY6dxqkrKG6/Ay+duXIZrNODujVjyJK2WzQn1K8IikmCxDByOdWmwtVupAHkefgPu55Hz8KR6MdFr6zsBHqJVpH98IcZ8s4z8qtNrax2aLGioqrsEjXCiumPxfcicnlaqItF92gwN+Rxyx4ClgrFS74CjkK7DESQTXu7IULGOZ51sSS0jG227YhnYMQBnvokZEBZ2wAM5oizwspqOumCCQbctvWrEF80NeHQYCP+KOMZ8GOfwNSw2GKaW8Igs7S3HJFVfkKeVhbtnZBRRRUARXedz4ACoaPUpobuY3XGY4xJLGijtMvEEQAd+/F8xU1FzcnmWokhjlBDorAqVOR3eFANXvZjdrFGsYUyBDxZ4h2eI57uW3fua9X109s1uqKhEknCxduEAYyT617+wW/GHESqwbiypIycAb+OwHPwpG403r7kzPNyB4OzuhK8Ox8N84xzoB1byrPHxqrgZ240Kk/A14urGzu1K3VrBMCMYkjDfiKjm03UILlp7TUFIKKoilTbsqR3csnBOB3d1e7BNVguIY7mSOe3EADSZHEZNssfLmAMfKgIfUPZl0L1AAzaBbIRyNuWh/cIqv6j7D+i9yQbSbULMgEYjmDg58eIE/UVpw5b12gKpbdFru2sILb9JC4eFOASyR8LMByzg88UmNAv4jlo45cfsP+eKt9FdFlkirimU5re6iOJLSdQO8IWHzGai3nzM7SAoSeyHBH41oteHjSQEOqsD3MM1ZZn7HEzuW4SNS3EOVRsEq6hqtrbRjPFOgYjlji3+laPd6DpV2pE9hAc8yq8J+YxTay6L6XYXMU9nE8bRtxAdYSOWN858at8yojiSrbzr5KTS1IpvM57hgUtWcuFFFFAJtEjHJG/jXOpx7ruPjStFAJcMw5OG9VrnFMOaA+jUtRQCXWke9G4+tAmjP62PXala4QDzoDisp91gfQ16pMwxnmg+Vc6kD3WcejUArRSXBIOUmf7wo4phzCN6EigFaKS61h70TfA5o69O/I9QaAVoNeFkRuTD516JwpPgKATg3428WNK0nbjEK5543pSgCiiigCiiigCiiigCiiigCiiigCiiigCuYHhRRQHlo0PNRSRRQdh9aKKAXXkK7RRQBRRRQH//Z"/>
          <p:cNvSpPr>
            <a:spLocks noChangeAspect="1" noChangeArrowheads="1"/>
          </p:cNvSpPr>
          <p:nvPr/>
        </p:nvSpPr>
        <p:spPr bwMode="auto">
          <a:xfrm>
            <a:off x="0" y="-522288"/>
            <a:ext cx="962025"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86" name="Picture 14" descr="http://www.vanityfair.com/dam/culture/2007/10/cuar01_proust_simon0710.jpg"/>
          <p:cNvPicPr>
            <a:picLocks noChangeAspect="1" noChangeArrowheads="1"/>
          </p:cNvPicPr>
          <p:nvPr/>
        </p:nvPicPr>
        <p:blipFill>
          <a:blip r:embed="rId2"/>
          <a:srcRect b="20000"/>
          <a:stretch>
            <a:fillRect/>
          </a:stretch>
        </p:blipFill>
        <p:spPr bwMode="auto">
          <a:xfrm>
            <a:off x="1676400" y="152400"/>
            <a:ext cx="1371600" cy="1485900"/>
          </a:xfrm>
          <a:prstGeom prst="rect">
            <a:avLst/>
          </a:prstGeom>
          <a:noFill/>
        </p:spPr>
      </p:pic>
      <p:pic>
        <p:nvPicPr>
          <p:cNvPr id="79888" name="Picture 16" descr="http://t2.gstatic.com/images?q=tbn:ANd9GcQvzBkR2fbZ82o_lLSvMip-RjIgvtUvbGoPA509Z1xlU74TdLxsCg"/>
          <p:cNvPicPr>
            <a:picLocks noChangeAspect="1" noChangeArrowheads="1"/>
          </p:cNvPicPr>
          <p:nvPr/>
        </p:nvPicPr>
        <p:blipFill>
          <a:blip r:embed="rId3"/>
          <a:srcRect/>
          <a:stretch>
            <a:fillRect/>
          </a:stretch>
        </p:blipFill>
        <p:spPr bwMode="auto">
          <a:xfrm>
            <a:off x="6934200" y="3886200"/>
            <a:ext cx="1714500" cy="2667000"/>
          </a:xfrm>
          <a:prstGeom prst="rect">
            <a:avLst/>
          </a:prstGeom>
          <a:noFill/>
        </p:spPr>
      </p:pic>
      <p:pic>
        <p:nvPicPr>
          <p:cNvPr id="79890" name="Picture 18" descr="http://t1.gstatic.com/images?q=tbn:ANd9GcR6EGtbOcmUno896-CEO0NhbivOJa4VZg_KAm2NCJACNT-sDQ_X"/>
          <p:cNvPicPr>
            <a:picLocks noChangeAspect="1" noChangeArrowheads="1"/>
          </p:cNvPicPr>
          <p:nvPr/>
        </p:nvPicPr>
        <p:blipFill>
          <a:blip r:embed="rId4"/>
          <a:srcRect/>
          <a:stretch>
            <a:fillRect/>
          </a:stretch>
        </p:blipFill>
        <p:spPr bwMode="auto">
          <a:xfrm>
            <a:off x="2133600" y="5105400"/>
            <a:ext cx="3028950" cy="15144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5867400" cy="1143000"/>
          </a:xfrm>
        </p:spPr>
        <p:txBody>
          <a:bodyPr/>
          <a:lstStyle/>
          <a:p>
            <a:pPr eaLnBrk="1" hangingPunct="1"/>
            <a:r>
              <a:rPr lang="en-US" sz="4000" dirty="0" smtClean="0">
                <a:latin typeface="Magneto" pitchFamily="82" charset="0"/>
              </a:rPr>
              <a:t>August Wilson </a:t>
            </a:r>
            <a:r>
              <a:rPr lang="en-US" sz="2800" dirty="0" smtClean="0">
                <a:latin typeface="Magneto" pitchFamily="82" charset="0"/>
              </a:rPr>
              <a:t>American (1945 – 2005)</a:t>
            </a:r>
          </a:p>
        </p:txBody>
      </p:sp>
      <p:sp>
        <p:nvSpPr>
          <p:cNvPr id="13315" name="Rectangle 3"/>
          <p:cNvSpPr>
            <a:spLocks noGrp="1" noChangeArrowheads="1"/>
          </p:cNvSpPr>
          <p:nvPr>
            <p:ph type="body" idx="1"/>
          </p:nvPr>
        </p:nvSpPr>
        <p:spPr>
          <a:xfrm>
            <a:off x="2438400" y="2133600"/>
            <a:ext cx="6248400" cy="4114800"/>
          </a:xfrm>
        </p:spPr>
        <p:txBody>
          <a:bodyPr/>
          <a:lstStyle/>
          <a:p>
            <a:pPr eaLnBrk="1" hangingPunct="1"/>
            <a:r>
              <a:rPr lang="en-US" sz="2800" dirty="0" smtClean="0"/>
              <a:t>African-American playwright that focuses on the experiences of black people in America</a:t>
            </a:r>
          </a:p>
          <a:p>
            <a:pPr eaLnBrk="1" hangingPunct="1"/>
            <a:r>
              <a:rPr lang="en-US" sz="2800" dirty="0" smtClean="0"/>
              <a:t>Wrote </a:t>
            </a:r>
            <a:r>
              <a:rPr lang="en-US" sz="2800" i="1" dirty="0" smtClean="0"/>
              <a:t>The Pittsburgh Cycle</a:t>
            </a:r>
            <a:r>
              <a:rPr lang="en-US" sz="2800" dirty="0" smtClean="0"/>
              <a:t>, a series of 10 plays that cover each decade of the 20</a:t>
            </a:r>
            <a:r>
              <a:rPr lang="en-US" sz="2800" baseline="30000" dirty="0" smtClean="0"/>
              <a:t>th</a:t>
            </a:r>
            <a:r>
              <a:rPr lang="en-US" sz="2800" dirty="0" smtClean="0"/>
              <a:t> C</a:t>
            </a:r>
          </a:p>
          <a:p>
            <a:pPr eaLnBrk="1" hangingPunct="1"/>
            <a:r>
              <a:rPr lang="en-US" sz="2800" dirty="0" smtClean="0"/>
              <a:t>Fences (1985) &amp; The Piano Lesson (1990) won Pulitzer Prizes</a:t>
            </a:r>
          </a:p>
          <a:p>
            <a:pPr eaLnBrk="1" hangingPunct="1"/>
            <a:endParaRPr lang="en-US" sz="2800" dirty="0" smtClean="0"/>
          </a:p>
        </p:txBody>
      </p:sp>
      <p:pic>
        <p:nvPicPr>
          <p:cNvPr id="13316" name="Picture 7" descr="August_wilson">
            <a:hlinkClick r:id="rId3" tooltip="August wilson.jpg"/>
          </p:cNvPr>
          <p:cNvPicPr>
            <a:picLocks noChangeAspect="1" noChangeArrowheads="1"/>
          </p:cNvPicPr>
          <p:nvPr/>
        </p:nvPicPr>
        <p:blipFill>
          <a:blip r:embed="rId4"/>
          <a:srcRect/>
          <a:stretch>
            <a:fillRect/>
          </a:stretch>
        </p:blipFill>
        <p:spPr bwMode="auto">
          <a:xfrm>
            <a:off x="457200" y="1371600"/>
            <a:ext cx="1905000" cy="2581275"/>
          </a:xfrm>
          <a:prstGeom prst="rect">
            <a:avLst/>
          </a:prstGeom>
          <a:noFill/>
          <a:ln w="9525">
            <a:noFill/>
            <a:miter lim="800000"/>
            <a:headEnd/>
            <a:tailEnd/>
          </a:ln>
        </p:spPr>
      </p:pic>
      <p:pic>
        <p:nvPicPr>
          <p:cNvPr id="13317" name="Picture 9" descr="Go to fullsize image">
            <a:hlinkClick r:id="rId5"/>
          </p:cNvPr>
          <p:cNvPicPr>
            <a:picLocks noChangeAspect="1" noChangeArrowheads="1"/>
          </p:cNvPicPr>
          <p:nvPr/>
        </p:nvPicPr>
        <p:blipFill>
          <a:blip r:embed="rId6"/>
          <a:srcRect/>
          <a:stretch>
            <a:fillRect/>
          </a:stretch>
        </p:blipFill>
        <p:spPr bwMode="auto">
          <a:xfrm>
            <a:off x="5943600" y="381000"/>
            <a:ext cx="2362200" cy="1758950"/>
          </a:xfrm>
          <a:prstGeom prst="rect">
            <a:avLst/>
          </a:prstGeom>
          <a:noFill/>
          <a:ln w="9525">
            <a:noFill/>
            <a:miter lim="800000"/>
            <a:headEnd/>
            <a:tailEnd/>
          </a:ln>
        </p:spPr>
      </p:pic>
      <p:pic>
        <p:nvPicPr>
          <p:cNvPr id="13318" name="Picture 11" descr="Go to fullsize image">
            <a:hlinkClick r:id="rId7"/>
          </p:cNvPr>
          <p:cNvPicPr>
            <a:picLocks noChangeAspect="1" noChangeArrowheads="1"/>
          </p:cNvPicPr>
          <p:nvPr/>
        </p:nvPicPr>
        <p:blipFill>
          <a:blip r:embed="rId8"/>
          <a:srcRect/>
          <a:stretch>
            <a:fillRect/>
          </a:stretch>
        </p:blipFill>
        <p:spPr bwMode="auto">
          <a:xfrm>
            <a:off x="457200" y="4495800"/>
            <a:ext cx="1981200" cy="147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Century Melodrama</a:t>
            </a:r>
            <a:endParaRPr lang="en-US" dirty="0">
              <a:latin typeface="Magneto" pitchFamily="82" charset="0"/>
            </a:endParaRPr>
          </a:p>
        </p:txBody>
      </p:sp>
      <p:sp>
        <p:nvSpPr>
          <p:cNvPr id="3" name="Content Placeholder 2"/>
          <p:cNvSpPr>
            <a:spLocks noGrp="1"/>
          </p:cNvSpPr>
          <p:nvPr>
            <p:ph idx="1"/>
          </p:nvPr>
        </p:nvSpPr>
        <p:spPr>
          <a:xfrm>
            <a:off x="457200" y="1143000"/>
            <a:ext cx="8229600" cy="5486400"/>
          </a:xfrm>
        </p:spPr>
        <p:txBody>
          <a:bodyPr/>
          <a:lstStyle/>
          <a:p>
            <a:r>
              <a:rPr lang="en-US" sz="2400" dirty="0" smtClean="0"/>
              <a:t>Uses a simple, suspenseful plot and exaggerated characters to appeal to the emotions</a:t>
            </a:r>
          </a:p>
          <a:p>
            <a:r>
              <a:rPr lang="en-US" sz="2400" dirty="0" smtClean="0"/>
              <a:t>Standard characters:  a hero </a:t>
            </a:r>
            <a:r>
              <a:rPr lang="en-US" sz="1800" dirty="0" smtClean="0"/>
              <a:t>(always the fearless one), </a:t>
            </a:r>
            <a:r>
              <a:rPr lang="en-US" sz="2400" dirty="0" smtClean="0"/>
              <a:t>heroine </a:t>
            </a:r>
            <a:r>
              <a:rPr lang="en-US" sz="1800" dirty="0" smtClean="0"/>
              <a:t>(the love of the hero, usually the one that the hero saves)</a:t>
            </a:r>
            <a:r>
              <a:rPr lang="en-US" sz="2400" dirty="0" smtClean="0"/>
              <a:t>, villain </a:t>
            </a:r>
            <a:r>
              <a:rPr lang="en-US" sz="1800" dirty="0" smtClean="0"/>
              <a:t>(usually likes the heroine too) </a:t>
            </a:r>
            <a:r>
              <a:rPr lang="en-US" sz="2400" dirty="0" smtClean="0"/>
              <a:t>and villain's sidekick </a:t>
            </a:r>
            <a:r>
              <a:rPr lang="en-US" sz="1800" dirty="0" smtClean="0"/>
              <a:t>(typically gets in the way of the villain</a:t>
            </a:r>
            <a:r>
              <a:rPr lang="en-US" sz="2400" dirty="0" smtClean="0"/>
              <a:t>)…  they are one-dimensional characters with very little character development</a:t>
            </a:r>
          </a:p>
          <a:p>
            <a:r>
              <a:rPr lang="en-US" sz="2400" dirty="0" smtClean="0"/>
              <a:t>Plots, movements, speaking patterns are all very over-the-top and contrived</a:t>
            </a:r>
          </a:p>
          <a:p>
            <a:r>
              <a:rPr lang="en-US" sz="2400" dirty="0" smtClean="0"/>
              <a:t>Uses </a:t>
            </a:r>
            <a:r>
              <a:rPr lang="en-US" sz="2400" b="1" i="1" dirty="0" smtClean="0"/>
              <a:t>music and spectacle </a:t>
            </a:r>
            <a:r>
              <a:rPr lang="en-US" sz="1800" dirty="0" smtClean="0"/>
              <a:t>(technical advances in theatre allow new effects) </a:t>
            </a:r>
            <a:r>
              <a:rPr lang="en-US" sz="2400" dirty="0" smtClean="0"/>
              <a:t>to draw new and expanding audiences</a:t>
            </a:r>
          </a:p>
          <a:p>
            <a:r>
              <a:rPr lang="en-US" sz="2400" dirty="0" smtClean="0"/>
              <a:t>Sets-props-costumes all had to be show-specific and historically accurate, so design and building expanded</a:t>
            </a:r>
          </a:p>
          <a:p>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67000" y="274638"/>
            <a:ext cx="6019800" cy="1143000"/>
          </a:xfrm>
        </p:spPr>
        <p:txBody>
          <a:bodyPr/>
          <a:lstStyle/>
          <a:p>
            <a:pPr eaLnBrk="1" hangingPunct="1"/>
            <a:r>
              <a:rPr lang="en-US" sz="4000" dirty="0" smtClean="0">
                <a:latin typeface="Magneto" pitchFamily="82" charset="0"/>
              </a:rPr>
              <a:t>David Mamet </a:t>
            </a:r>
            <a:br>
              <a:rPr lang="en-US" sz="4000" dirty="0" smtClean="0">
                <a:latin typeface="Magneto" pitchFamily="82" charset="0"/>
              </a:rPr>
            </a:br>
            <a:r>
              <a:rPr lang="en-US" sz="2400" dirty="0" smtClean="0">
                <a:latin typeface="Magneto" pitchFamily="82" charset="0"/>
              </a:rPr>
              <a:t>American (1947 – present)</a:t>
            </a:r>
          </a:p>
        </p:txBody>
      </p:sp>
      <p:sp>
        <p:nvSpPr>
          <p:cNvPr id="14339" name="Rectangle 3"/>
          <p:cNvSpPr>
            <a:spLocks noGrp="1" noChangeArrowheads="1"/>
          </p:cNvSpPr>
          <p:nvPr>
            <p:ph type="body" idx="1"/>
          </p:nvPr>
        </p:nvSpPr>
        <p:spPr>
          <a:xfrm>
            <a:off x="381000" y="3276600"/>
            <a:ext cx="8229600" cy="3230563"/>
          </a:xfrm>
        </p:spPr>
        <p:txBody>
          <a:bodyPr/>
          <a:lstStyle/>
          <a:p>
            <a:pPr eaLnBrk="1" hangingPunct="1">
              <a:lnSpc>
                <a:spcPct val="80000"/>
              </a:lnSpc>
            </a:pPr>
            <a:r>
              <a:rPr lang="en-US" sz="2800" dirty="0" smtClean="0"/>
              <a:t>Author, playwright, screenwriter, director</a:t>
            </a:r>
          </a:p>
          <a:p>
            <a:pPr eaLnBrk="1" hangingPunct="1">
              <a:lnSpc>
                <a:spcPct val="80000"/>
              </a:lnSpc>
            </a:pPr>
            <a:r>
              <a:rPr lang="en-US" sz="2800" dirty="0" smtClean="0"/>
              <a:t>Known for clever, often vulgar dialogue &amp; his examination of masculinity</a:t>
            </a:r>
          </a:p>
          <a:p>
            <a:pPr eaLnBrk="1" hangingPunct="1">
              <a:lnSpc>
                <a:spcPct val="80000"/>
              </a:lnSpc>
            </a:pPr>
            <a:r>
              <a:rPr lang="en-US" sz="2800" dirty="0" smtClean="0"/>
              <a:t>Important titles… “Sexual Perversity in Chicago” &amp; “American Buffalo” (1976), “Glengarry </a:t>
            </a:r>
            <a:r>
              <a:rPr lang="en-US" sz="2800" dirty="0" err="1" smtClean="0"/>
              <a:t>Glenross</a:t>
            </a:r>
            <a:r>
              <a:rPr lang="en-US" sz="2800" dirty="0" smtClean="0"/>
              <a:t>” (1984) won Pulitzer Prize</a:t>
            </a:r>
          </a:p>
          <a:p>
            <a:pPr eaLnBrk="1" hangingPunct="1">
              <a:lnSpc>
                <a:spcPct val="80000"/>
              </a:lnSpc>
            </a:pPr>
            <a:r>
              <a:rPr lang="en-US" sz="2800" dirty="0" smtClean="0"/>
              <a:t>Films… “The Postman Always Rings Twice,” “The Untouchables,” “Wag the Dog,” “Hannibal”</a:t>
            </a:r>
          </a:p>
          <a:p>
            <a:pPr eaLnBrk="1" hangingPunct="1">
              <a:lnSpc>
                <a:spcPct val="80000"/>
              </a:lnSpc>
            </a:pPr>
            <a:endParaRPr lang="en-US" sz="2400" dirty="0" smtClean="0"/>
          </a:p>
        </p:txBody>
      </p:sp>
      <p:pic>
        <p:nvPicPr>
          <p:cNvPr id="14340" name="Picture 7" descr="Go to fullsize image">
            <a:hlinkClick r:id="rId3"/>
          </p:cNvPr>
          <p:cNvPicPr>
            <a:picLocks noChangeAspect="1" noChangeArrowheads="1"/>
          </p:cNvPicPr>
          <p:nvPr/>
        </p:nvPicPr>
        <p:blipFill>
          <a:blip r:embed="rId4"/>
          <a:srcRect/>
          <a:stretch>
            <a:fillRect/>
          </a:stretch>
        </p:blipFill>
        <p:spPr bwMode="auto">
          <a:xfrm>
            <a:off x="609600" y="685800"/>
            <a:ext cx="1739900" cy="2133600"/>
          </a:xfrm>
          <a:prstGeom prst="rect">
            <a:avLst/>
          </a:prstGeom>
          <a:noFill/>
          <a:ln w="9525">
            <a:noFill/>
            <a:miter lim="800000"/>
            <a:headEnd/>
            <a:tailEnd/>
          </a:ln>
        </p:spPr>
      </p:pic>
      <p:pic>
        <p:nvPicPr>
          <p:cNvPr id="14341" name="Picture 11" descr="View Image">
            <a:hlinkClick r:id="rId5"/>
          </p:cNvPr>
          <p:cNvPicPr>
            <a:picLocks noChangeAspect="1" noChangeArrowheads="1"/>
          </p:cNvPicPr>
          <p:nvPr/>
        </p:nvPicPr>
        <p:blipFill>
          <a:blip r:embed="rId6"/>
          <a:srcRect/>
          <a:stretch>
            <a:fillRect/>
          </a:stretch>
        </p:blipFill>
        <p:spPr bwMode="auto">
          <a:xfrm>
            <a:off x="7010400" y="1295400"/>
            <a:ext cx="1600200" cy="2381250"/>
          </a:xfrm>
          <a:prstGeom prst="rect">
            <a:avLst/>
          </a:prstGeom>
          <a:noFill/>
          <a:ln w="9525">
            <a:noFill/>
            <a:miter lim="800000"/>
            <a:headEnd/>
            <a:tailEnd/>
          </a:ln>
        </p:spPr>
      </p:pic>
      <p:pic>
        <p:nvPicPr>
          <p:cNvPr id="14342" name="Picture 13" descr="View Image">
            <a:hlinkClick r:id="rId7"/>
          </p:cNvPr>
          <p:cNvPicPr>
            <a:picLocks noChangeAspect="1" noChangeArrowheads="1"/>
          </p:cNvPicPr>
          <p:nvPr/>
        </p:nvPicPr>
        <p:blipFill>
          <a:blip r:embed="rId8"/>
          <a:srcRect/>
          <a:stretch>
            <a:fillRect/>
          </a:stretch>
        </p:blipFill>
        <p:spPr bwMode="auto">
          <a:xfrm>
            <a:off x="3505200" y="1371600"/>
            <a:ext cx="2743200" cy="18875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latin typeface="Magneto" pitchFamily="82" charset="0"/>
              </a:rPr>
              <a:t>The American Musical</a:t>
            </a:r>
            <a:br>
              <a:rPr lang="en-US" dirty="0" smtClean="0">
                <a:latin typeface="Magneto" pitchFamily="82" charset="0"/>
              </a:rPr>
            </a:br>
            <a:r>
              <a:rPr lang="en-US" sz="2400" dirty="0" smtClean="0">
                <a:latin typeface="Magneto" pitchFamily="82" charset="0"/>
              </a:rPr>
              <a:t>20</a:t>
            </a:r>
            <a:r>
              <a:rPr lang="en-US" sz="2400" baseline="30000" dirty="0" smtClean="0">
                <a:latin typeface="Magneto" pitchFamily="82" charset="0"/>
              </a:rPr>
              <a:t>th</a:t>
            </a:r>
            <a:r>
              <a:rPr lang="en-US" sz="2400" dirty="0" smtClean="0">
                <a:latin typeface="Magneto" pitchFamily="82" charset="0"/>
              </a:rPr>
              <a:t> Century</a:t>
            </a:r>
          </a:p>
        </p:txBody>
      </p:sp>
      <p:sp>
        <p:nvSpPr>
          <p:cNvPr id="3075" name="Rectangle 3"/>
          <p:cNvSpPr>
            <a:spLocks noGrp="1" noChangeArrowheads="1"/>
          </p:cNvSpPr>
          <p:nvPr>
            <p:ph type="body" idx="1"/>
          </p:nvPr>
        </p:nvSpPr>
        <p:spPr/>
        <p:txBody>
          <a:bodyPr/>
          <a:lstStyle/>
          <a:p>
            <a:pPr marL="660400" indent="-660400" eaLnBrk="1" hangingPunct="1">
              <a:lnSpc>
                <a:spcPct val="80000"/>
              </a:lnSpc>
            </a:pPr>
            <a:r>
              <a:rPr lang="en-US" sz="2800" smtClean="0"/>
              <a:t>The first &amp; only truly American contribution to theatre</a:t>
            </a:r>
          </a:p>
          <a:p>
            <a:pPr marL="660400" indent="-660400" eaLnBrk="1" hangingPunct="1">
              <a:lnSpc>
                <a:spcPct val="80000"/>
              </a:lnSpc>
            </a:pPr>
            <a:r>
              <a:rPr lang="en-US" sz="2800" smtClean="0"/>
              <a:t>Becomes very important as a way of discussing topics that would otherwise be taboo – “if you put it to song &amp; dance, it’s ok”</a:t>
            </a:r>
          </a:p>
          <a:p>
            <a:pPr marL="660400" indent="-660400" eaLnBrk="1" hangingPunct="1">
              <a:lnSpc>
                <a:spcPct val="80000"/>
              </a:lnSpc>
            </a:pPr>
            <a:r>
              <a:rPr lang="en-US" sz="2800" smtClean="0"/>
              <a:t>Develops from</a:t>
            </a:r>
          </a:p>
          <a:p>
            <a:pPr marL="1409700" lvl="2" indent="-495300" eaLnBrk="1" hangingPunct="1">
              <a:lnSpc>
                <a:spcPct val="80000"/>
              </a:lnSpc>
            </a:pPr>
            <a:r>
              <a:rPr lang="en-US" sz="2000" smtClean="0"/>
              <a:t>the “operetta” (romantic story with song &amp; dance)</a:t>
            </a:r>
          </a:p>
          <a:p>
            <a:pPr marL="1409700" lvl="2" indent="-495300" eaLnBrk="1" hangingPunct="1">
              <a:lnSpc>
                <a:spcPct val="80000"/>
              </a:lnSpc>
            </a:pPr>
            <a:r>
              <a:rPr lang="en-US" sz="2000" smtClean="0"/>
              <a:t>Vaudeville (a collection of acts – song,dance, magician, comedian, trained animals, etc.)</a:t>
            </a:r>
          </a:p>
          <a:p>
            <a:pPr marL="1409700" lvl="2" indent="-495300" eaLnBrk="1" hangingPunct="1">
              <a:lnSpc>
                <a:spcPct val="80000"/>
              </a:lnSpc>
            </a:pPr>
            <a:r>
              <a:rPr lang="en-US" sz="2000" smtClean="0"/>
              <a:t>Burlesque (musical/theatrical parody, then striptease-ish )</a:t>
            </a:r>
          </a:p>
          <a:p>
            <a:pPr marL="660400" indent="-660400" eaLnBrk="1" hangingPunct="1">
              <a:lnSpc>
                <a:spcPct val="80000"/>
              </a:lnSpc>
            </a:pPr>
            <a:r>
              <a:rPr lang="en-US" sz="2800" smtClean="0"/>
              <a:t>Combines a “book” (script), lyrics, and dance – </a:t>
            </a:r>
          </a:p>
          <a:p>
            <a:pPr marL="1409700" lvl="2" indent="-495300" eaLnBrk="1" hangingPunct="1">
              <a:lnSpc>
                <a:spcPct val="80000"/>
              </a:lnSpc>
            </a:pPr>
            <a:r>
              <a:rPr lang="en-US" sz="2000" smtClean="0"/>
              <a:t>all 3 equally important </a:t>
            </a:r>
          </a:p>
          <a:p>
            <a:pPr marL="1409700" lvl="2" indent="-495300" eaLnBrk="1" hangingPunct="1">
              <a:lnSpc>
                <a:spcPct val="80000"/>
              </a:lnSpc>
            </a:pPr>
            <a:r>
              <a:rPr lang="en-US" sz="2000" smtClean="0"/>
              <a:t>all contribute to plot &amp; character</a:t>
            </a:r>
          </a:p>
          <a:p>
            <a:pPr marL="1409700" lvl="2" indent="-495300" eaLnBrk="1" hangingPunct="1">
              <a:lnSpc>
                <a:spcPct val="80000"/>
              </a:lnSpc>
              <a:buFontTx/>
              <a:buNone/>
            </a:pPr>
            <a:endParaRPr lang="en-US" sz="20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24200" y="274638"/>
            <a:ext cx="5562600" cy="1143000"/>
          </a:xfrm>
        </p:spPr>
        <p:txBody>
          <a:bodyPr/>
          <a:lstStyle/>
          <a:p>
            <a:pPr eaLnBrk="1" hangingPunct="1"/>
            <a:r>
              <a:rPr lang="en-US" b="1" smtClean="0">
                <a:latin typeface="Castellar" pitchFamily="18" charset="0"/>
              </a:rPr>
              <a:t>Showboat</a:t>
            </a:r>
          </a:p>
        </p:txBody>
      </p:sp>
      <p:sp>
        <p:nvSpPr>
          <p:cNvPr id="4099" name="Rectangle 3"/>
          <p:cNvSpPr>
            <a:spLocks noGrp="1" noChangeArrowheads="1"/>
          </p:cNvSpPr>
          <p:nvPr>
            <p:ph type="body" idx="1"/>
          </p:nvPr>
        </p:nvSpPr>
        <p:spPr>
          <a:xfrm>
            <a:off x="2971800" y="1600200"/>
            <a:ext cx="5715000" cy="4525963"/>
          </a:xfrm>
        </p:spPr>
        <p:txBody>
          <a:bodyPr/>
          <a:lstStyle/>
          <a:p>
            <a:pPr eaLnBrk="1" hangingPunct="1"/>
            <a:r>
              <a:rPr lang="en-US" smtClean="0">
                <a:latin typeface="Bell MT" pitchFamily="18" charset="0"/>
              </a:rPr>
              <a:t>1927 – Jerome Kearns &amp; Oscar Hammerstein II</a:t>
            </a:r>
          </a:p>
          <a:p>
            <a:pPr eaLnBrk="1" hangingPunct="1"/>
            <a:r>
              <a:rPr lang="en-US" smtClean="0">
                <a:latin typeface="Bell MT" pitchFamily="18" charset="0"/>
              </a:rPr>
              <a:t>Story of the love between a black woman &amp; a white man</a:t>
            </a:r>
          </a:p>
        </p:txBody>
      </p:sp>
      <p:pic>
        <p:nvPicPr>
          <p:cNvPr id="4100" name="Picture 5" descr="200px-Show_Boat">
            <a:hlinkClick r:id="rId3" tooltip="Show Boat.jpg"/>
          </p:cNvPr>
          <p:cNvPicPr>
            <a:picLocks noChangeAspect="1" noChangeArrowheads="1"/>
          </p:cNvPicPr>
          <p:nvPr/>
        </p:nvPicPr>
        <p:blipFill>
          <a:blip r:embed="rId4"/>
          <a:srcRect/>
          <a:stretch>
            <a:fillRect/>
          </a:stretch>
        </p:blipFill>
        <p:spPr bwMode="auto">
          <a:xfrm>
            <a:off x="762000" y="609600"/>
            <a:ext cx="1905000" cy="2686050"/>
          </a:xfrm>
          <a:prstGeom prst="rect">
            <a:avLst/>
          </a:prstGeom>
          <a:noFill/>
          <a:ln w="9525">
            <a:noFill/>
            <a:miter lim="800000"/>
            <a:headEnd/>
            <a:tailEnd/>
          </a:ln>
        </p:spPr>
      </p:pic>
      <p:pic>
        <p:nvPicPr>
          <p:cNvPr id="4101" name="Picture 7" descr="View Image">
            <a:hlinkClick r:id="rId5"/>
          </p:cNvPr>
          <p:cNvPicPr>
            <a:picLocks noChangeAspect="1" noChangeArrowheads="1"/>
          </p:cNvPicPr>
          <p:nvPr/>
        </p:nvPicPr>
        <p:blipFill>
          <a:blip r:embed="rId6"/>
          <a:srcRect/>
          <a:stretch>
            <a:fillRect/>
          </a:stretch>
        </p:blipFill>
        <p:spPr bwMode="auto">
          <a:xfrm>
            <a:off x="609600" y="3962400"/>
            <a:ext cx="3581400" cy="2335213"/>
          </a:xfrm>
          <a:prstGeom prst="rect">
            <a:avLst/>
          </a:prstGeom>
          <a:noFill/>
          <a:ln w="9525">
            <a:noFill/>
            <a:miter lim="800000"/>
            <a:headEnd/>
            <a:tailEnd/>
          </a:ln>
        </p:spPr>
      </p:pic>
      <p:pic>
        <p:nvPicPr>
          <p:cNvPr id="4102" name="Picture 11" descr="View Image">
            <a:hlinkClick r:id="rId7"/>
          </p:cNvPr>
          <p:cNvPicPr>
            <a:picLocks noChangeAspect="1" noChangeArrowheads="1"/>
          </p:cNvPicPr>
          <p:nvPr/>
        </p:nvPicPr>
        <p:blipFill>
          <a:blip r:embed="rId8"/>
          <a:srcRect/>
          <a:stretch>
            <a:fillRect/>
          </a:stretch>
        </p:blipFill>
        <p:spPr bwMode="auto">
          <a:xfrm>
            <a:off x="5257800" y="4038600"/>
            <a:ext cx="2743200" cy="2057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West Side Story</a:t>
            </a:r>
          </a:p>
        </p:txBody>
      </p:sp>
      <p:sp>
        <p:nvSpPr>
          <p:cNvPr id="5123" name="Rectangle 3"/>
          <p:cNvSpPr>
            <a:spLocks noGrp="1" noChangeArrowheads="1"/>
          </p:cNvSpPr>
          <p:nvPr>
            <p:ph type="body" idx="1"/>
          </p:nvPr>
        </p:nvSpPr>
        <p:spPr>
          <a:xfrm>
            <a:off x="3352800" y="3733800"/>
            <a:ext cx="5334000" cy="2392363"/>
          </a:xfrm>
        </p:spPr>
        <p:txBody>
          <a:bodyPr/>
          <a:lstStyle/>
          <a:p>
            <a:pPr eaLnBrk="1" hangingPunct="1">
              <a:lnSpc>
                <a:spcPct val="80000"/>
              </a:lnSpc>
            </a:pPr>
            <a:r>
              <a:rPr lang="en-US" sz="2400" smtClean="0"/>
              <a:t>1957, Bernstein, Laurents &amp; Sondheim</a:t>
            </a:r>
          </a:p>
          <a:p>
            <a:pPr eaLnBrk="1" hangingPunct="1">
              <a:lnSpc>
                <a:spcPct val="80000"/>
              </a:lnSpc>
            </a:pPr>
            <a:r>
              <a:rPr lang="en-US" sz="2400" smtClean="0"/>
              <a:t>Choreography by Jerome Robbins!</a:t>
            </a:r>
          </a:p>
          <a:p>
            <a:pPr eaLnBrk="1" hangingPunct="1">
              <a:lnSpc>
                <a:spcPct val="80000"/>
              </a:lnSpc>
            </a:pPr>
            <a:r>
              <a:rPr lang="en-US" sz="2400" smtClean="0"/>
              <a:t>Modern version of Shakespeare’s Romeo &amp; Juliet</a:t>
            </a:r>
          </a:p>
          <a:p>
            <a:pPr eaLnBrk="1" hangingPunct="1">
              <a:lnSpc>
                <a:spcPct val="80000"/>
              </a:lnSpc>
            </a:pPr>
            <a:r>
              <a:rPr lang="en-US" sz="2400" smtClean="0"/>
              <a:t>Deals with gangs, race relations, rape</a:t>
            </a:r>
          </a:p>
        </p:txBody>
      </p:sp>
      <p:pic>
        <p:nvPicPr>
          <p:cNvPr id="5124" name="Picture 5" descr="Go to fullsize image">
            <a:hlinkClick r:id="rId3"/>
          </p:cNvPr>
          <p:cNvPicPr>
            <a:picLocks noChangeAspect="1" noChangeArrowheads="1"/>
          </p:cNvPicPr>
          <p:nvPr/>
        </p:nvPicPr>
        <p:blipFill>
          <a:blip r:embed="rId4"/>
          <a:srcRect/>
          <a:stretch>
            <a:fillRect/>
          </a:stretch>
        </p:blipFill>
        <p:spPr bwMode="auto">
          <a:xfrm>
            <a:off x="4572000" y="1371600"/>
            <a:ext cx="2743200" cy="2000250"/>
          </a:xfrm>
          <a:prstGeom prst="rect">
            <a:avLst/>
          </a:prstGeom>
          <a:noFill/>
          <a:ln w="9525">
            <a:noFill/>
            <a:miter lim="800000"/>
            <a:headEnd/>
            <a:tailEnd/>
          </a:ln>
        </p:spPr>
      </p:pic>
      <p:pic>
        <p:nvPicPr>
          <p:cNvPr id="5125" name="Picture 7" descr="Go to fullsize image">
            <a:hlinkClick r:id="rId5"/>
          </p:cNvPr>
          <p:cNvPicPr>
            <a:picLocks noChangeAspect="1" noChangeArrowheads="1"/>
          </p:cNvPicPr>
          <p:nvPr/>
        </p:nvPicPr>
        <p:blipFill>
          <a:blip r:embed="rId6"/>
          <a:srcRect/>
          <a:stretch>
            <a:fillRect/>
          </a:stretch>
        </p:blipFill>
        <p:spPr bwMode="auto">
          <a:xfrm>
            <a:off x="457200" y="381000"/>
            <a:ext cx="1828800" cy="1770063"/>
          </a:xfrm>
          <a:prstGeom prst="rect">
            <a:avLst/>
          </a:prstGeom>
          <a:noFill/>
          <a:ln w="9525">
            <a:noFill/>
            <a:miter lim="800000"/>
            <a:headEnd/>
            <a:tailEnd/>
          </a:ln>
        </p:spPr>
      </p:pic>
      <p:pic>
        <p:nvPicPr>
          <p:cNvPr id="5126" name="Picture 9" descr="Go to fullsize image">
            <a:hlinkClick r:id="rId7"/>
          </p:cNvPr>
          <p:cNvPicPr>
            <a:picLocks noChangeAspect="1" noChangeArrowheads="1"/>
          </p:cNvPicPr>
          <p:nvPr/>
        </p:nvPicPr>
        <p:blipFill>
          <a:blip r:embed="rId8"/>
          <a:srcRect/>
          <a:stretch>
            <a:fillRect/>
          </a:stretch>
        </p:blipFill>
        <p:spPr bwMode="auto">
          <a:xfrm>
            <a:off x="762000" y="4419600"/>
            <a:ext cx="2057400" cy="1366838"/>
          </a:xfrm>
          <a:prstGeom prst="rect">
            <a:avLst/>
          </a:prstGeom>
          <a:noFill/>
          <a:ln w="9525">
            <a:noFill/>
            <a:miter lim="800000"/>
            <a:headEnd/>
            <a:tailEnd/>
          </a:ln>
        </p:spPr>
      </p:pic>
      <p:pic>
        <p:nvPicPr>
          <p:cNvPr id="5127" name="Picture 11" descr="Go to fullsize image">
            <a:hlinkClick r:id="rId9"/>
          </p:cNvPr>
          <p:cNvPicPr>
            <a:picLocks noChangeAspect="1" noChangeArrowheads="1"/>
          </p:cNvPicPr>
          <p:nvPr/>
        </p:nvPicPr>
        <p:blipFill>
          <a:blip r:embed="rId10"/>
          <a:srcRect/>
          <a:stretch>
            <a:fillRect/>
          </a:stretch>
        </p:blipFill>
        <p:spPr bwMode="auto">
          <a:xfrm>
            <a:off x="685800" y="2590800"/>
            <a:ext cx="2362200" cy="15684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533400" y="2209800"/>
            <a:ext cx="4876800" cy="3916363"/>
          </a:xfrm>
        </p:spPr>
        <p:txBody>
          <a:bodyPr/>
          <a:lstStyle/>
          <a:p>
            <a:pPr eaLnBrk="1" hangingPunct="1"/>
            <a:r>
              <a:rPr lang="en-US" smtClean="0"/>
              <a:t>1996, Jonathan Larson </a:t>
            </a:r>
          </a:p>
          <a:p>
            <a:pPr eaLnBrk="1" hangingPunct="1"/>
            <a:r>
              <a:rPr lang="en-US" smtClean="0"/>
              <a:t>Adaptation of Puccini’s </a:t>
            </a:r>
            <a:r>
              <a:rPr lang="en-US" i="1" smtClean="0"/>
              <a:t>La Boheme</a:t>
            </a:r>
          </a:p>
          <a:p>
            <a:pPr eaLnBrk="1" hangingPunct="1"/>
            <a:r>
              <a:rPr lang="en-US" smtClean="0"/>
              <a:t>Deals with poverty, drug addiction, violence, AIDS, homosexuality, </a:t>
            </a:r>
          </a:p>
        </p:txBody>
      </p:sp>
      <p:pic>
        <p:nvPicPr>
          <p:cNvPr id="6147" name="Picture 5" descr="View Image">
            <a:hlinkClick r:id="rId3"/>
          </p:cNvPr>
          <p:cNvPicPr>
            <a:picLocks noChangeAspect="1" noChangeArrowheads="1"/>
          </p:cNvPicPr>
          <p:nvPr/>
        </p:nvPicPr>
        <p:blipFill>
          <a:blip r:embed="rId4"/>
          <a:srcRect/>
          <a:stretch>
            <a:fillRect/>
          </a:stretch>
        </p:blipFill>
        <p:spPr bwMode="auto">
          <a:xfrm>
            <a:off x="5486400" y="1066800"/>
            <a:ext cx="3124200" cy="2298700"/>
          </a:xfrm>
          <a:prstGeom prst="rect">
            <a:avLst/>
          </a:prstGeom>
          <a:noFill/>
          <a:ln w="9525">
            <a:noFill/>
            <a:miter lim="800000"/>
            <a:headEnd/>
            <a:tailEnd/>
          </a:ln>
        </p:spPr>
      </p:pic>
      <p:pic>
        <p:nvPicPr>
          <p:cNvPr id="6148" name="Picture 7" descr="View Image">
            <a:hlinkClick r:id="rId5"/>
          </p:cNvPr>
          <p:cNvPicPr>
            <a:picLocks noChangeAspect="1" noChangeArrowheads="1"/>
          </p:cNvPicPr>
          <p:nvPr/>
        </p:nvPicPr>
        <p:blipFill>
          <a:blip r:embed="rId6"/>
          <a:srcRect/>
          <a:stretch>
            <a:fillRect/>
          </a:stretch>
        </p:blipFill>
        <p:spPr bwMode="auto">
          <a:xfrm>
            <a:off x="1981200" y="304800"/>
            <a:ext cx="3276600" cy="16573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457200"/>
            <a:ext cx="5181600" cy="3657600"/>
          </a:xfrm>
        </p:spPr>
        <p:txBody>
          <a:bodyPr/>
          <a:lstStyle/>
          <a:p>
            <a:pPr eaLnBrk="1" hangingPunct="1">
              <a:lnSpc>
                <a:spcPct val="90000"/>
              </a:lnSpc>
            </a:pPr>
            <a:r>
              <a:rPr lang="en-US" sz="2800" smtClean="0"/>
              <a:t>2004, Robert Lopez &amp; Jeff Marx</a:t>
            </a:r>
          </a:p>
          <a:p>
            <a:pPr eaLnBrk="1" hangingPunct="1">
              <a:lnSpc>
                <a:spcPct val="90000"/>
              </a:lnSpc>
            </a:pPr>
            <a:r>
              <a:rPr lang="en-US" sz="2800" smtClean="0"/>
              <a:t>A combination of a tribute to PBS Sesame Street &amp; a look at social issues – esp. homosexuality</a:t>
            </a:r>
          </a:p>
          <a:p>
            <a:pPr eaLnBrk="1" hangingPunct="1">
              <a:lnSpc>
                <a:spcPct val="90000"/>
              </a:lnSpc>
            </a:pPr>
            <a:r>
              <a:rPr lang="en-US" sz="2800" smtClean="0"/>
              <a:t>Combines humans and puppets</a:t>
            </a:r>
          </a:p>
        </p:txBody>
      </p:sp>
      <p:pic>
        <p:nvPicPr>
          <p:cNvPr id="7171" name="Picture 7" descr="View Image">
            <a:hlinkClick r:id="rId3"/>
          </p:cNvPr>
          <p:cNvPicPr>
            <a:picLocks noChangeAspect="1" noChangeArrowheads="1"/>
          </p:cNvPicPr>
          <p:nvPr/>
        </p:nvPicPr>
        <p:blipFill>
          <a:blip r:embed="rId4"/>
          <a:srcRect/>
          <a:stretch>
            <a:fillRect/>
          </a:stretch>
        </p:blipFill>
        <p:spPr bwMode="auto">
          <a:xfrm>
            <a:off x="6019800" y="304800"/>
            <a:ext cx="1895475" cy="2381250"/>
          </a:xfrm>
          <a:prstGeom prst="rect">
            <a:avLst/>
          </a:prstGeom>
          <a:noFill/>
          <a:ln w="9525">
            <a:noFill/>
            <a:miter lim="800000"/>
            <a:headEnd/>
            <a:tailEnd/>
          </a:ln>
        </p:spPr>
      </p:pic>
      <p:pic>
        <p:nvPicPr>
          <p:cNvPr id="7172" name="Picture 9" descr="View Image">
            <a:hlinkClick r:id="rId5"/>
          </p:cNvPr>
          <p:cNvPicPr>
            <a:picLocks noChangeAspect="1" noChangeArrowheads="1"/>
          </p:cNvPicPr>
          <p:nvPr/>
        </p:nvPicPr>
        <p:blipFill>
          <a:blip r:embed="rId6"/>
          <a:srcRect/>
          <a:stretch>
            <a:fillRect/>
          </a:stretch>
        </p:blipFill>
        <p:spPr bwMode="auto">
          <a:xfrm>
            <a:off x="762000" y="4114800"/>
            <a:ext cx="3429000" cy="2235200"/>
          </a:xfrm>
          <a:prstGeom prst="rect">
            <a:avLst/>
          </a:prstGeom>
          <a:noFill/>
          <a:ln w="9525">
            <a:noFill/>
            <a:miter lim="800000"/>
            <a:headEnd/>
            <a:tailEnd/>
          </a:ln>
        </p:spPr>
      </p:pic>
      <p:pic>
        <p:nvPicPr>
          <p:cNvPr id="7173" name="Picture 11" descr="Go to fullsize image">
            <a:hlinkClick r:id="rId7"/>
          </p:cNvPr>
          <p:cNvPicPr>
            <a:picLocks noChangeAspect="1" noChangeArrowheads="1"/>
          </p:cNvPicPr>
          <p:nvPr/>
        </p:nvPicPr>
        <p:blipFill>
          <a:blip r:embed="rId8"/>
          <a:srcRect/>
          <a:stretch>
            <a:fillRect/>
          </a:stretch>
        </p:blipFill>
        <p:spPr bwMode="auto">
          <a:xfrm>
            <a:off x="5105400" y="3505200"/>
            <a:ext cx="2438400" cy="19113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81000" y="3505200"/>
            <a:ext cx="5181600" cy="2925763"/>
          </a:xfrm>
        </p:spPr>
        <p:txBody>
          <a:bodyPr/>
          <a:lstStyle/>
          <a:p>
            <a:pPr eaLnBrk="1" hangingPunct="1">
              <a:lnSpc>
                <a:spcPct val="80000"/>
              </a:lnSpc>
            </a:pPr>
            <a:r>
              <a:rPr lang="en-US" sz="2400" smtClean="0"/>
              <a:t>1997, Elton John &amp; Tim Rice, directed by Julie Taymor</a:t>
            </a:r>
          </a:p>
          <a:p>
            <a:pPr eaLnBrk="1" hangingPunct="1">
              <a:lnSpc>
                <a:spcPct val="80000"/>
              </a:lnSpc>
            </a:pPr>
            <a:r>
              <a:rPr lang="en-US" sz="2400" smtClean="0"/>
              <a:t>Adaptation of the Disney film</a:t>
            </a:r>
          </a:p>
          <a:p>
            <a:pPr eaLnBrk="1" hangingPunct="1">
              <a:lnSpc>
                <a:spcPct val="80000"/>
              </a:lnSpc>
            </a:pPr>
            <a:r>
              <a:rPr lang="en-US" sz="2400" smtClean="0"/>
              <a:t>Revolutionary use of puppets and masks with live actors to create a real jungle feel onstage </a:t>
            </a:r>
          </a:p>
          <a:p>
            <a:pPr eaLnBrk="1" hangingPunct="1">
              <a:lnSpc>
                <a:spcPct val="80000"/>
              </a:lnSpc>
            </a:pPr>
            <a:r>
              <a:rPr lang="en-US" sz="2400" smtClean="0"/>
              <a:t>These puppets were an updated version of Bunraku</a:t>
            </a:r>
          </a:p>
        </p:txBody>
      </p:sp>
      <p:pic>
        <p:nvPicPr>
          <p:cNvPr id="8195" name="Picture 7" descr="lion%2520king"/>
          <p:cNvPicPr>
            <a:picLocks noChangeAspect="1" noChangeArrowheads="1"/>
          </p:cNvPicPr>
          <p:nvPr/>
        </p:nvPicPr>
        <p:blipFill>
          <a:blip r:embed="rId3"/>
          <a:srcRect/>
          <a:stretch>
            <a:fillRect/>
          </a:stretch>
        </p:blipFill>
        <p:spPr bwMode="auto">
          <a:xfrm>
            <a:off x="228600" y="1371600"/>
            <a:ext cx="2857500" cy="1714500"/>
          </a:xfrm>
          <a:prstGeom prst="rect">
            <a:avLst/>
          </a:prstGeom>
          <a:noFill/>
          <a:ln w="9525">
            <a:noFill/>
            <a:miter lim="800000"/>
            <a:headEnd/>
            <a:tailEnd/>
          </a:ln>
        </p:spPr>
      </p:pic>
      <p:pic>
        <p:nvPicPr>
          <p:cNvPr id="8196" name="Picture 9" descr="image"/>
          <p:cNvPicPr>
            <a:picLocks noChangeAspect="1" noChangeArrowheads="1"/>
          </p:cNvPicPr>
          <p:nvPr/>
        </p:nvPicPr>
        <p:blipFill>
          <a:blip r:embed="rId4"/>
          <a:srcRect/>
          <a:stretch>
            <a:fillRect/>
          </a:stretch>
        </p:blipFill>
        <p:spPr bwMode="auto">
          <a:xfrm>
            <a:off x="3886200" y="533400"/>
            <a:ext cx="1484313" cy="2209800"/>
          </a:xfrm>
          <a:prstGeom prst="rect">
            <a:avLst/>
          </a:prstGeom>
          <a:noFill/>
          <a:ln w="9525">
            <a:noFill/>
            <a:miter lim="800000"/>
            <a:headEnd/>
            <a:tailEnd/>
          </a:ln>
        </p:spPr>
      </p:pic>
      <p:pic>
        <p:nvPicPr>
          <p:cNvPr id="8197" name="Picture 11" descr="View Image">
            <a:hlinkClick r:id="rId5"/>
          </p:cNvPr>
          <p:cNvPicPr>
            <a:picLocks noChangeAspect="1" noChangeArrowheads="1"/>
          </p:cNvPicPr>
          <p:nvPr/>
        </p:nvPicPr>
        <p:blipFill>
          <a:blip r:embed="rId6"/>
          <a:srcRect/>
          <a:stretch>
            <a:fillRect/>
          </a:stretch>
        </p:blipFill>
        <p:spPr bwMode="auto">
          <a:xfrm>
            <a:off x="5715000" y="3352800"/>
            <a:ext cx="3124200" cy="2624138"/>
          </a:xfrm>
          <a:prstGeom prst="rect">
            <a:avLst/>
          </a:prstGeom>
          <a:noFill/>
          <a:ln w="9525">
            <a:noFill/>
            <a:miter lim="800000"/>
            <a:headEnd/>
            <a:tailEnd/>
          </a:ln>
        </p:spPr>
      </p:pic>
      <p:pic>
        <p:nvPicPr>
          <p:cNvPr id="8198" name="Picture 13" descr="215px-The_Lion_King_Musical">
            <a:hlinkClick r:id="rId7" tooltip="The Lion King Musical.svg"/>
          </p:cNvPr>
          <p:cNvPicPr>
            <a:picLocks noChangeAspect="1" noChangeArrowheads="1"/>
          </p:cNvPicPr>
          <p:nvPr/>
        </p:nvPicPr>
        <p:blipFill>
          <a:blip r:embed="rId8"/>
          <a:srcRect/>
          <a:stretch>
            <a:fillRect/>
          </a:stretch>
        </p:blipFill>
        <p:spPr bwMode="auto">
          <a:xfrm>
            <a:off x="6324600" y="381000"/>
            <a:ext cx="2047875" cy="26098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324600"/>
          </a:xfrm>
        </p:spPr>
        <p:txBody>
          <a:bodyPr/>
          <a:lstStyle/>
          <a:p>
            <a:r>
              <a:rPr lang="en-US" sz="2400" i="1" dirty="0" smtClean="0"/>
              <a:t>The Book of Mormon </a:t>
            </a:r>
            <a:r>
              <a:rPr lang="en-US" sz="2400" dirty="0" smtClean="0"/>
              <a:t>is a </a:t>
            </a:r>
          </a:p>
          <a:p>
            <a:pPr>
              <a:buNone/>
            </a:pPr>
            <a:r>
              <a:rPr lang="en-US" sz="2400" dirty="0" smtClean="0"/>
              <a:t>satirical look at the Mormon </a:t>
            </a:r>
          </a:p>
          <a:p>
            <a:pPr>
              <a:buNone/>
            </a:pPr>
            <a:r>
              <a:rPr lang="en-US" sz="2400" dirty="0" smtClean="0"/>
              <a:t>religion</a:t>
            </a:r>
          </a:p>
          <a:p>
            <a:endParaRPr lang="en-US" sz="2800" dirty="0" smtClean="0"/>
          </a:p>
          <a:p>
            <a:endParaRPr lang="en-US" dirty="0" smtClean="0"/>
          </a:p>
          <a:p>
            <a:pPr algn="r"/>
            <a:r>
              <a:rPr lang="en-US" sz="2800" i="1" dirty="0" smtClean="0"/>
              <a:t>Spring Awakening </a:t>
            </a:r>
            <a:r>
              <a:rPr lang="en-US" sz="2800" dirty="0" smtClean="0"/>
              <a:t>tells the story </a:t>
            </a:r>
          </a:p>
          <a:p>
            <a:pPr algn="r">
              <a:buNone/>
            </a:pPr>
            <a:r>
              <a:rPr lang="en-US" sz="2800" dirty="0" smtClean="0"/>
              <a:t>coming of age of a young girl in a</a:t>
            </a:r>
          </a:p>
          <a:p>
            <a:pPr algn="r">
              <a:buNone/>
            </a:pPr>
            <a:r>
              <a:rPr lang="en-US" sz="2800" dirty="0" smtClean="0"/>
              <a:t>very conservative, traditional world</a:t>
            </a:r>
          </a:p>
          <a:p>
            <a:pPr algn="r">
              <a:buNone/>
            </a:pPr>
            <a:endParaRPr lang="en-US" sz="4400" dirty="0" smtClean="0"/>
          </a:p>
          <a:p>
            <a:r>
              <a:rPr lang="en-US" sz="2400" i="1" dirty="0" smtClean="0"/>
              <a:t>In the Heights </a:t>
            </a:r>
            <a:r>
              <a:rPr lang="en-US" sz="2400" dirty="0" smtClean="0"/>
              <a:t>is a salsa-</a:t>
            </a:r>
          </a:p>
          <a:p>
            <a:pPr>
              <a:buNone/>
            </a:pPr>
            <a:r>
              <a:rPr lang="en-US" sz="2400" dirty="0" smtClean="0"/>
              <a:t>dancing, melodrama about </a:t>
            </a:r>
          </a:p>
          <a:p>
            <a:pPr>
              <a:buNone/>
            </a:pPr>
            <a:r>
              <a:rPr lang="en-US" sz="2400" dirty="0" smtClean="0"/>
              <a:t>Latinos in uptown Manhattan</a:t>
            </a:r>
            <a:endParaRPr lang="en-US" sz="2400" dirty="0"/>
          </a:p>
        </p:txBody>
      </p:sp>
      <p:pic>
        <p:nvPicPr>
          <p:cNvPr id="84994" name="Picture 2" descr="http://t3.gstatic.com/images?q=tbn:ANd9GcTarae_-DD0LsC4BFlAKtS39A7KqcytQ2PXEKNcGVMMhf1Ityk0"/>
          <p:cNvPicPr>
            <a:picLocks noChangeAspect="1" noChangeArrowheads="1"/>
          </p:cNvPicPr>
          <p:nvPr/>
        </p:nvPicPr>
        <p:blipFill>
          <a:blip r:embed="rId2"/>
          <a:srcRect/>
          <a:stretch>
            <a:fillRect/>
          </a:stretch>
        </p:blipFill>
        <p:spPr bwMode="auto">
          <a:xfrm>
            <a:off x="4648200" y="304800"/>
            <a:ext cx="3848100" cy="2398289"/>
          </a:xfrm>
          <a:prstGeom prst="rect">
            <a:avLst/>
          </a:prstGeom>
          <a:noFill/>
        </p:spPr>
      </p:pic>
      <p:pic>
        <p:nvPicPr>
          <p:cNvPr id="84996" name="Picture 4" descr="http://t0.gstatic.com/images?q=tbn:ANd9GcRbyZExny1NFbMTd6EogB7D3HNxSox44oK-E9J4ZAgRPs1N-e8YiA"/>
          <p:cNvPicPr>
            <a:picLocks noChangeAspect="1" noChangeArrowheads="1"/>
          </p:cNvPicPr>
          <p:nvPr/>
        </p:nvPicPr>
        <p:blipFill>
          <a:blip r:embed="rId3"/>
          <a:srcRect/>
          <a:stretch>
            <a:fillRect/>
          </a:stretch>
        </p:blipFill>
        <p:spPr bwMode="auto">
          <a:xfrm>
            <a:off x="685800" y="2286000"/>
            <a:ext cx="2590800" cy="2579287"/>
          </a:xfrm>
          <a:prstGeom prst="rect">
            <a:avLst/>
          </a:prstGeom>
          <a:noFill/>
        </p:spPr>
      </p:pic>
      <p:pic>
        <p:nvPicPr>
          <p:cNvPr id="84998" name="Picture 6" descr="http://graphics8.nytimes.com/images/2008/06/16/arts/16tony.xlarge6.jpg"/>
          <p:cNvPicPr>
            <a:picLocks noChangeAspect="1" noChangeArrowheads="1"/>
          </p:cNvPicPr>
          <p:nvPr/>
        </p:nvPicPr>
        <p:blipFill>
          <a:blip r:embed="rId4"/>
          <a:srcRect/>
          <a:stretch>
            <a:fillRect/>
          </a:stretch>
        </p:blipFill>
        <p:spPr bwMode="auto">
          <a:xfrm>
            <a:off x="4572000" y="4495800"/>
            <a:ext cx="3654425" cy="213174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dirty="0" smtClean="0">
                <a:latin typeface="Magneto" pitchFamily="82" charset="0"/>
              </a:rPr>
              <a:t>20</a:t>
            </a:r>
            <a:r>
              <a:rPr lang="en-US" sz="4000" baseline="30000" dirty="0" smtClean="0">
                <a:latin typeface="Magneto" pitchFamily="82" charset="0"/>
              </a:rPr>
              <a:t>th</a:t>
            </a:r>
            <a:r>
              <a:rPr lang="en-US" sz="4000" dirty="0" smtClean="0">
                <a:latin typeface="Magneto" pitchFamily="82" charset="0"/>
              </a:rPr>
              <a:t> &amp; 21</a:t>
            </a:r>
            <a:r>
              <a:rPr lang="en-US" sz="4000" baseline="30000" dirty="0" smtClean="0">
                <a:latin typeface="Magneto" pitchFamily="82" charset="0"/>
              </a:rPr>
              <a:t>st</a:t>
            </a:r>
            <a:r>
              <a:rPr lang="en-US" sz="4000" dirty="0" smtClean="0">
                <a:latin typeface="Magneto" pitchFamily="82" charset="0"/>
              </a:rPr>
              <a:t> C Theatre Spaces</a:t>
            </a:r>
            <a:endParaRPr lang="en-US" sz="4000" dirty="0">
              <a:latin typeface="Magneto" pitchFamily="82" charset="0"/>
            </a:endParaRPr>
          </a:p>
        </p:txBody>
      </p:sp>
      <p:sp>
        <p:nvSpPr>
          <p:cNvPr id="3" name="Content Placeholder 2"/>
          <p:cNvSpPr>
            <a:spLocks noGrp="1"/>
          </p:cNvSpPr>
          <p:nvPr>
            <p:ph idx="1"/>
          </p:nvPr>
        </p:nvSpPr>
        <p:spPr>
          <a:xfrm>
            <a:off x="457200" y="1295401"/>
            <a:ext cx="8229600" cy="1600200"/>
          </a:xfrm>
        </p:spPr>
        <p:txBody>
          <a:bodyPr/>
          <a:lstStyle/>
          <a:p>
            <a:r>
              <a:rPr lang="en-US" sz="2800" dirty="0" smtClean="0"/>
              <a:t>Performance spaces become more varied</a:t>
            </a:r>
          </a:p>
          <a:p>
            <a:r>
              <a:rPr lang="en-US" sz="2800" dirty="0" smtClean="0"/>
              <a:t>The </a:t>
            </a:r>
            <a:r>
              <a:rPr lang="en-US" sz="2800" b="1" i="1" dirty="0" smtClean="0"/>
              <a:t>Black Box theatre </a:t>
            </a:r>
            <a:r>
              <a:rPr lang="en-US" sz="2800" dirty="0" smtClean="0"/>
              <a:t>comes into regular use (an intimate, flexible performance space)</a:t>
            </a:r>
            <a:endParaRPr lang="en-US" sz="2800" dirty="0"/>
          </a:p>
        </p:txBody>
      </p:sp>
      <p:pic>
        <p:nvPicPr>
          <p:cNvPr id="81922" name="Picture 2" descr="http://steinhardt.nyu.edu/scmsAdmin/media/users/nw546/Facilities/Blackbox/zblackbox2.jpg"/>
          <p:cNvPicPr>
            <a:picLocks noChangeAspect="1" noChangeArrowheads="1"/>
          </p:cNvPicPr>
          <p:nvPr/>
        </p:nvPicPr>
        <p:blipFill>
          <a:blip r:embed="rId2"/>
          <a:srcRect/>
          <a:stretch>
            <a:fillRect/>
          </a:stretch>
        </p:blipFill>
        <p:spPr bwMode="auto">
          <a:xfrm>
            <a:off x="1600200" y="2743200"/>
            <a:ext cx="5943600" cy="395656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agneto" pitchFamily="82" charset="0"/>
              </a:rPr>
              <a:t>20</a:t>
            </a:r>
            <a:r>
              <a:rPr lang="en-US" sz="4000" baseline="30000" dirty="0" smtClean="0">
                <a:latin typeface="Magneto" pitchFamily="82" charset="0"/>
              </a:rPr>
              <a:t>th</a:t>
            </a:r>
            <a:r>
              <a:rPr lang="en-US" sz="4000" dirty="0" smtClean="0">
                <a:latin typeface="Magneto" pitchFamily="82" charset="0"/>
              </a:rPr>
              <a:t> &amp; 21</a:t>
            </a:r>
            <a:r>
              <a:rPr lang="en-US" sz="4000" baseline="30000" dirty="0" smtClean="0">
                <a:latin typeface="Magneto" pitchFamily="82" charset="0"/>
              </a:rPr>
              <a:t>st</a:t>
            </a:r>
            <a:r>
              <a:rPr lang="en-US" sz="4000" dirty="0" smtClean="0">
                <a:latin typeface="Magneto" pitchFamily="82" charset="0"/>
              </a:rPr>
              <a:t> C Theatre Spaces</a:t>
            </a:r>
            <a:endParaRPr lang="en-US" sz="4000" dirty="0"/>
          </a:p>
        </p:txBody>
      </p:sp>
      <p:sp>
        <p:nvSpPr>
          <p:cNvPr id="3" name="Content Placeholder 2"/>
          <p:cNvSpPr>
            <a:spLocks noGrp="1"/>
          </p:cNvSpPr>
          <p:nvPr>
            <p:ph idx="1"/>
          </p:nvPr>
        </p:nvSpPr>
        <p:spPr>
          <a:xfrm>
            <a:off x="457200" y="1371600"/>
            <a:ext cx="3505200" cy="4495800"/>
          </a:xfrm>
        </p:spPr>
        <p:txBody>
          <a:bodyPr/>
          <a:lstStyle/>
          <a:p>
            <a:pPr>
              <a:buNone/>
            </a:pPr>
            <a:r>
              <a:rPr lang="en-US" sz="2800" dirty="0" smtClean="0"/>
              <a:t>An </a:t>
            </a:r>
            <a:r>
              <a:rPr lang="en-US" sz="2800" b="1" i="1" dirty="0" smtClean="0"/>
              <a:t>arena stage </a:t>
            </a:r>
            <a:r>
              <a:rPr lang="en-US" sz="2800" dirty="0" smtClean="0"/>
              <a:t>(or Theatre in the round) provides a very intimate unique perspective with little division between audience and performer</a:t>
            </a:r>
            <a:endParaRPr lang="en-US" sz="2800" dirty="0"/>
          </a:p>
        </p:txBody>
      </p:sp>
      <p:pic>
        <p:nvPicPr>
          <p:cNvPr id="80898" name="Picture 2" descr="http://www.maltbury.com/blog/wp-content/uploads/2010/11/Theatre_in_the_Round__full____photo_Joel_Pammenter.jpg"/>
          <p:cNvPicPr>
            <a:picLocks noChangeAspect="1" noChangeArrowheads="1"/>
          </p:cNvPicPr>
          <p:nvPr/>
        </p:nvPicPr>
        <p:blipFill>
          <a:blip r:embed="rId2"/>
          <a:srcRect/>
          <a:stretch>
            <a:fillRect/>
          </a:stretch>
        </p:blipFill>
        <p:spPr bwMode="auto">
          <a:xfrm>
            <a:off x="4146884" y="1219200"/>
            <a:ext cx="4120816" cy="5219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Century Melodrama</a:t>
            </a:r>
            <a:endParaRPr lang="en-US" dirty="0"/>
          </a:p>
        </p:txBody>
      </p:sp>
      <p:sp>
        <p:nvSpPr>
          <p:cNvPr id="3" name="Content Placeholder 2"/>
          <p:cNvSpPr>
            <a:spLocks noGrp="1"/>
          </p:cNvSpPr>
          <p:nvPr>
            <p:ph idx="1"/>
          </p:nvPr>
        </p:nvSpPr>
        <p:spPr>
          <a:xfrm>
            <a:off x="457200" y="1371600"/>
            <a:ext cx="8458200" cy="5105400"/>
          </a:xfrm>
        </p:spPr>
        <p:txBody>
          <a:bodyPr/>
          <a:lstStyle/>
          <a:p>
            <a:pPr>
              <a:buNone/>
            </a:pPr>
            <a:r>
              <a:rPr lang="en-US" dirty="0" smtClean="0"/>
              <a:t>Standard Melodrama characters that still exist today…</a:t>
            </a:r>
          </a:p>
          <a:p>
            <a:pPr>
              <a:buNone/>
            </a:pPr>
            <a:endParaRPr lang="en-US" dirty="0" smtClean="0"/>
          </a:p>
          <a:p>
            <a:pPr>
              <a:buNone/>
            </a:pPr>
            <a:r>
              <a:rPr lang="en-US" dirty="0" smtClean="0"/>
              <a:t>The Hero &amp; Heroine </a:t>
            </a:r>
          </a:p>
          <a:p>
            <a:pPr>
              <a:buNone/>
            </a:pPr>
            <a:endParaRPr lang="en-US" dirty="0" smtClean="0"/>
          </a:p>
          <a:p>
            <a:pPr>
              <a:buNone/>
            </a:pPr>
            <a:endParaRPr lang="en-US" dirty="0" smtClean="0"/>
          </a:p>
          <a:p>
            <a:pPr>
              <a:buNone/>
            </a:pPr>
            <a:endParaRPr lang="en-US" dirty="0" smtClean="0"/>
          </a:p>
          <a:p>
            <a:pPr algn="r">
              <a:buNone/>
            </a:pPr>
            <a:r>
              <a:rPr lang="en-US" dirty="0" smtClean="0"/>
              <a:t>	The Villain and his sidekick</a:t>
            </a:r>
            <a:endParaRPr lang="en-US" dirty="0"/>
          </a:p>
        </p:txBody>
      </p:sp>
      <p:pic>
        <p:nvPicPr>
          <p:cNvPr id="46082" name="Picture 2" descr="http://www.platformnation.com/wp-content/uploads/2011/11/Aladdin_KHREC.png"/>
          <p:cNvPicPr>
            <a:picLocks noChangeAspect="1" noChangeArrowheads="1"/>
          </p:cNvPicPr>
          <p:nvPr/>
        </p:nvPicPr>
        <p:blipFill>
          <a:blip r:embed="rId2" cstate="print"/>
          <a:srcRect/>
          <a:stretch>
            <a:fillRect/>
          </a:stretch>
        </p:blipFill>
        <p:spPr bwMode="auto">
          <a:xfrm>
            <a:off x="4572000" y="2133600"/>
            <a:ext cx="1828800" cy="2584765"/>
          </a:xfrm>
          <a:prstGeom prst="rect">
            <a:avLst/>
          </a:prstGeom>
          <a:noFill/>
        </p:spPr>
      </p:pic>
      <p:pic>
        <p:nvPicPr>
          <p:cNvPr id="46084" name="Picture 4" descr="http://t2.gstatic.com/images?q=tbn:ANd9GcQHN73vg6WPjSXdc_7-zwnLL2cEZN-qzOrq5rTdASykl7jxvCE3CDIi2iv0"/>
          <p:cNvPicPr>
            <a:picLocks noChangeAspect="1" noChangeArrowheads="1"/>
          </p:cNvPicPr>
          <p:nvPr/>
        </p:nvPicPr>
        <p:blipFill>
          <a:blip r:embed="rId3"/>
          <a:srcRect/>
          <a:stretch>
            <a:fillRect/>
          </a:stretch>
        </p:blipFill>
        <p:spPr bwMode="auto">
          <a:xfrm>
            <a:off x="6553200" y="2057400"/>
            <a:ext cx="1524000" cy="2445926"/>
          </a:xfrm>
          <a:prstGeom prst="rect">
            <a:avLst/>
          </a:prstGeom>
          <a:noFill/>
        </p:spPr>
      </p:pic>
      <p:pic>
        <p:nvPicPr>
          <p:cNvPr id="46086" name="Picture 6" descr="http://t2.gstatic.com/images?q=tbn:ANd9GcSMatyrBV_z8vBVSlPPpaUBZiYCjWC15PIpV0NCZ1Syl-Q2GJmzAWfV_bcu"/>
          <p:cNvPicPr>
            <a:picLocks noChangeAspect="1" noChangeArrowheads="1"/>
          </p:cNvPicPr>
          <p:nvPr/>
        </p:nvPicPr>
        <p:blipFill>
          <a:blip r:embed="rId4"/>
          <a:srcRect/>
          <a:stretch>
            <a:fillRect/>
          </a:stretch>
        </p:blipFill>
        <p:spPr bwMode="auto">
          <a:xfrm>
            <a:off x="685800" y="4267200"/>
            <a:ext cx="3078365" cy="209960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agneto" pitchFamily="82" charset="0"/>
              </a:rPr>
              <a:t>20</a:t>
            </a:r>
            <a:r>
              <a:rPr lang="en-US" sz="4000" baseline="30000" dirty="0" smtClean="0">
                <a:latin typeface="Magneto" pitchFamily="82" charset="0"/>
              </a:rPr>
              <a:t>th</a:t>
            </a:r>
            <a:r>
              <a:rPr lang="en-US" sz="4000" dirty="0" smtClean="0">
                <a:latin typeface="Magneto" pitchFamily="82" charset="0"/>
              </a:rPr>
              <a:t> &amp; 21</a:t>
            </a:r>
            <a:r>
              <a:rPr lang="en-US" sz="4000" baseline="30000" dirty="0" smtClean="0">
                <a:latin typeface="Magneto" pitchFamily="82" charset="0"/>
              </a:rPr>
              <a:t>st</a:t>
            </a:r>
            <a:r>
              <a:rPr lang="en-US" sz="4000" dirty="0" smtClean="0">
                <a:latin typeface="Magneto" pitchFamily="82" charset="0"/>
              </a:rPr>
              <a:t> C Theatre Spaces</a:t>
            </a:r>
            <a:endParaRPr lang="en-US" sz="4000" dirty="0"/>
          </a:p>
        </p:txBody>
      </p:sp>
      <p:sp>
        <p:nvSpPr>
          <p:cNvPr id="3" name="Content Placeholder 2"/>
          <p:cNvSpPr>
            <a:spLocks noGrp="1"/>
          </p:cNvSpPr>
          <p:nvPr>
            <p:ph idx="1"/>
          </p:nvPr>
        </p:nvSpPr>
        <p:spPr>
          <a:xfrm>
            <a:off x="0" y="1447800"/>
            <a:ext cx="8991600" cy="4678363"/>
          </a:xfrm>
        </p:spPr>
        <p:txBody>
          <a:bodyPr/>
          <a:lstStyle/>
          <a:p>
            <a:pPr>
              <a:buNone/>
            </a:pPr>
            <a:r>
              <a:rPr lang="en-US" dirty="0" smtClean="0"/>
              <a:t>Multi-purpose spaces are often created for amateur and community theatre performances</a:t>
            </a:r>
            <a:endParaRPr lang="en-US" dirty="0"/>
          </a:p>
        </p:txBody>
      </p:sp>
      <p:pic>
        <p:nvPicPr>
          <p:cNvPr id="83970" name="Picture 2" descr="http://www.georgegrayphotography.com/1_Panoramas_03-26-09/Lane-Gym-Cafeteria-web.jpg"/>
          <p:cNvPicPr>
            <a:picLocks noChangeAspect="1" noChangeArrowheads="1"/>
          </p:cNvPicPr>
          <p:nvPr/>
        </p:nvPicPr>
        <p:blipFill>
          <a:blip r:embed="rId2"/>
          <a:srcRect/>
          <a:stretch>
            <a:fillRect/>
          </a:stretch>
        </p:blipFill>
        <p:spPr bwMode="auto">
          <a:xfrm>
            <a:off x="381000" y="2819400"/>
            <a:ext cx="8401050" cy="36099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agneto" pitchFamily="82" charset="0"/>
              </a:rPr>
              <a:t>20</a:t>
            </a:r>
            <a:r>
              <a:rPr lang="en-US" sz="4000" baseline="30000" dirty="0" smtClean="0">
                <a:latin typeface="Magneto" pitchFamily="82" charset="0"/>
              </a:rPr>
              <a:t>th</a:t>
            </a:r>
            <a:r>
              <a:rPr lang="en-US" sz="4000" dirty="0" smtClean="0">
                <a:latin typeface="Magneto" pitchFamily="82" charset="0"/>
              </a:rPr>
              <a:t> &amp; 21</a:t>
            </a:r>
            <a:r>
              <a:rPr lang="en-US" sz="4000" baseline="30000" dirty="0" smtClean="0">
                <a:latin typeface="Magneto" pitchFamily="82" charset="0"/>
              </a:rPr>
              <a:t>st</a:t>
            </a:r>
            <a:r>
              <a:rPr lang="en-US" sz="4000" dirty="0" smtClean="0">
                <a:latin typeface="Magneto" pitchFamily="82" charset="0"/>
              </a:rPr>
              <a:t> C Theatre Spaces</a:t>
            </a:r>
            <a:endParaRPr lang="en-US" sz="4000" dirty="0"/>
          </a:p>
        </p:txBody>
      </p:sp>
      <p:sp>
        <p:nvSpPr>
          <p:cNvPr id="3" name="Content Placeholder 2"/>
          <p:cNvSpPr>
            <a:spLocks noGrp="1"/>
          </p:cNvSpPr>
          <p:nvPr>
            <p:ph idx="1"/>
          </p:nvPr>
        </p:nvSpPr>
        <p:spPr/>
        <p:txBody>
          <a:bodyPr/>
          <a:lstStyle/>
          <a:p>
            <a:r>
              <a:rPr lang="en-US" b="1" i="1" dirty="0" smtClean="0"/>
              <a:t>Found space </a:t>
            </a:r>
            <a:r>
              <a:rPr lang="en-US" dirty="0" smtClean="0"/>
              <a:t>is any performance space that brings audience and performers together</a:t>
            </a:r>
            <a:endParaRPr lang="en-US" dirty="0"/>
          </a:p>
        </p:txBody>
      </p:sp>
      <p:pic>
        <p:nvPicPr>
          <p:cNvPr id="82946" name="Picture 2" descr="RC-Annie A theatre performance group called RC-Annie perform to a panel of judges and members of the public during an audition process for a busking spot in the North Hall at Covent Garden Market on January 31, 2011 in London, England. Representatives from the Courtyard Musicians Association, the Street Performers Association and from Covent Garden London, judge the acts and assess their suitability to perform at the famous North Hall pitch. Acts come from all over the world to audition and range from jugglers and unicyclists,  theater and dance groups, to Circus groups and puppeteers."/>
          <p:cNvPicPr>
            <a:picLocks noChangeAspect="1" noChangeArrowheads="1"/>
          </p:cNvPicPr>
          <p:nvPr/>
        </p:nvPicPr>
        <p:blipFill>
          <a:blip r:embed="rId2"/>
          <a:srcRect/>
          <a:stretch>
            <a:fillRect/>
          </a:stretch>
        </p:blipFill>
        <p:spPr bwMode="auto">
          <a:xfrm>
            <a:off x="2895600" y="2667000"/>
            <a:ext cx="5657850" cy="3771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
            <a:ext cx="4724400" cy="1265238"/>
          </a:xfrm>
        </p:spPr>
        <p:txBody>
          <a:bodyPr/>
          <a:lstStyle/>
          <a:p>
            <a:pPr algn="l"/>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Century </a:t>
            </a:r>
            <a:br>
              <a:rPr lang="en-US" dirty="0" smtClean="0">
                <a:latin typeface="Magneto" pitchFamily="82" charset="0"/>
              </a:rPr>
            </a:br>
            <a:r>
              <a:rPr lang="en-US" dirty="0" smtClean="0">
                <a:latin typeface="Magneto" pitchFamily="82" charset="0"/>
              </a:rPr>
              <a:t>Melodrama</a:t>
            </a:r>
            <a:endParaRPr lang="en-US" dirty="0"/>
          </a:p>
        </p:txBody>
      </p:sp>
      <p:sp>
        <p:nvSpPr>
          <p:cNvPr id="3" name="Content Placeholder 2"/>
          <p:cNvSpPr>
            <a:spLocks noGrp="1"/>
          </p:cNvSpPr>
          <p:nvPr>
            <p:ph idx="1"/>
          </p:nvPr>
        </p:nvSpPr>
        <p:spPr>
          <a:xfrm>
            <a:off x="457200" y="3048000"/>
            <a:ext cx="8077200" cy="3657600"/>
          </a:xfrm>
        </p:spPr>
        <p:txBody>
          <a:bodyPr/>
          <a:lstStyle/>
          <a:p>
            <a:r>
              <a:rPr lang="en-US" sz="2400" dirty="0" smtClean="0"/>
              <a:t>Introduces the “</a:t>
            </a:r>
            <a:r>
              <a:rPr lang="en-US" sz="2400" b="1" i="1" dirty="0" smtClean="0"/>
              <a:t>common hero</a:t>
            </a:r>
            <a:r>
              <a:rPr lang="en-US" sz="2400" dirty="0" smtClean="0"/>
              <a:t>” –</a:t>
            </a:r>
          </a:p>
          <a:p>
            <a:pPr>
              <a:buNone/>
            </a:pPr>
            <a:r>
              <a:rPr lang="en-US" sz="2400" dirty="0" smtClean="0"/>
              <a:t>	 a regular person who does extra-</a:t>
            </a:r>
          </a:p>
          <a:p>
            <a:pPr>
              <a:buNone/>
            </a:pPr>
            <a:r>
              <a:rPr lang="en-US" sz="2400" dirty="0" smtClean="0"/>
              <a:t>	ordinary things (saves the day)</a:t>
            </a:r>
          </a:p>
          <a:p>
            <a:r>
              <a:rPr lang="en-US" sz="2400" dirty="0" smtClean="0"/>
              <a:t>Values virtue &amp; goodness above all</a:t>
            </a:r>
          </a:p>
          <a:p>
            <a:pPr>
              <a:buNone/>
            </a:pPr>
            <a:r>
              <a:rPr lang="en-US" sz="2400" dirty="0" smtClean="0"/>
              <a:t>	else and sees it as the solution to </a:t>
            </a:r>
          </a:p>
          <a:p>
            <a:pPr>
              <a:buNone/>
            </a:pPr>
            <a:r>
              <a:rPr lang="en-US" sz="2400" dirty="0" smtClean="0"/>
              <a:t>	mankind’s problems (good &amp; evil are very clear cut)</a:t>
            </a:r>
          </a:p>
          <a:p>
            <a:r>
              <a:rPr lang="en-US" sz="2400" dirty="0" smtClean="0"/>
              <a:t>Most widely produced play of the 19</a:t>
            </a:r>
            <a:r>
              <a:rPr lang="en-US" sz="2400" baseline="30000" dirty="0" smtClean="0"/>
              <a:t>th</a:t>
            </a:r>
            <a:r>
              <a:rPr lang="en-US" sz="2400" dirty="0" smtClean="0"/>
              <a:t> century</a:t>
            </a:r>
            <a:r>
              <a:rPr lang="en-US" sz="2400" b="1" i="1" dirty="0" smtClean="0"/>
              <a:t>:  Uncle Tom’s Cabin</a:t>
            </a:r>
            <a:r>
              <a:rPr lang="en-US" sz="2400" dirty="0" smtClean="0"/>
              <a:t> </a:t>
            </a:r>
            <a:r>
              <a:rPr lang="en-US" sz="2000" dirty="0" smtClean="0"/>
              <a:t>(based on the Harriet Beecher Stowe novel)</a:t>
            </a:r>
          </a:p>
        </p:txBody>
      </p:sp>
      <p:pic>
        <p:nvPicPr>
          <p:cNvPr id="47106" name="Picture 2" descr="http://www.common-place.org/vol-01/no-02/tales/images/utc2.gif"/>
          <p:cNvPicPr>
            <a:picLocks noChangeAspect="1" noChangeArrowheads="1"/>
          </p:cNvPicPr>
          <p:nvPr/>
        </p:nvPicPr>
        <p:blipFill>
          <a:blip r:embed="rId2"/>
          <a:srcRect/>
          <a:stretch>
            <a:fillRect/>
          </a:stretch>
        </p:blipFill>
        <p:spPr bwMode="auto">
          <a:xfrm>
            <a:off x="5715000" y="1676400"/>
            <a:ext cx="2971800" cy="3521584"/>
          </a:xfrm>
          <a:prstGeom prst="rect">
            <a:avLst/>
          </a:prstGeom>
          <a:noFill/>
          <a:ln w="28575">
            <a:solidFill>
              <a:schemeClr val="tx1"/>
            </a:solidFill>
          </a:ln>
        </p:spPr>
      </p:pic>
      <p:pic>
        <p:nvPicPr>
          <p:cNvPr id="47108" name="Picture 4" descr="http://t2.gstatic.com/images?q=tbn:ANd9GcQHpkdhqeR1dUQOp8LQ_XlwIXOhj35NiqPdWIlfgjg-zl8-R-M-"/>
          <p:cNvPicPr>
            <a:picLocks noChangeAspect="1" noChangeArrowheads="1"/>
          </p:cNvPicPr>
          <p:nvPr/>
        </p:nvPicPr>
        <p:blipFill>
          <a:blip r:embed="rId3"/>
          <a:srcRect/>
          <a:stretch>
            <a:fillRect/>
          </a:stretch>
        </p:blipFill>
        <p:spPr bwMode="auto">
          <a:xfrm>
            <a:off x="1524000" y="228600"/>
            <a:ext cx="2133600" cy="27370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C Theatre Companies</a:t>
            </a:r>
            <a:endParaRPr lang="en-US" dirty="0"/>
          </a:p>
        </p:txBody>
      </p:sp>
      <p:sp>
        <p:nvSpPr>
          <p:cNvPr id="3" name="Content Placeholder 2"/>
          <p:cNvSpPr>
            <a:spLocks noGrp="1"/>
          </p:cNvSpPr>
          <p:nvPr>
            <p:ph idx="1"/>
          </p:nvPr>
        </p:nvSpPr>
        <p:spPr>
          <a:xfrm>
            <a:off x="228600" y="1371600"/>
            <a:ext cx="8686800" cy="5181600"/>
          </a:xfrm>
        </p:spPr>
        <p:txBody>
          <a:bodyPr/>
          <a:lstStyle/>
          <a:p>
            <a:r>
              <a:rPr lang="en-US" sz="2400" b="1" i="1" dirty="0" smtClean="0"/>
              <a:t>Repertory company</a:t>
            </a:r>
            <a:r>
              <a:rPr lang="en-US" sz="2400" dirty="0" smtClean="0"/>
              <a:t>:  one group of performers performs a repertoire (set) of shows for a season – most popular until…</a:t>
            </a:r>
          </a:p>
          <a:p>
            <a:r>
              <a:rPr lang="en-US" sz="2400" dirty="0" smtClean="0"/>
              <a:t>The </a:t>
            </a:r>
            <a:r>
              <a:rPr lang="en-US" sz="2400" b="1" i="1" dirty="0" smtClean="0"/>
              <a:t>Star system </a:t>
            </a:r>
            <a:r>
              <a:rPr lang="en-US" sz="2400" dirty="0" smtClean="0"/>
              <a:t>develops: a theatre company is formed around 1 prominent actor, they travel &amp; perform</a:t>
            </a:r>
          </a:p>
          <a:p>
            <a:r>
              <a:rPr lang="en-US" sz="2400" b="1" i="1" dirty="0" smtClean="0"/>
              <a:t>Theatrical Syndicate </a:t>
            </a:r>
            <a:r>
              <a:rPr lang="en-US" sz="2400" dirty="0" smtClean="0"/>
              <a:t>forms in 1896 to book touring shows in their performance locations around the country (hello, Ticketmaster?)</a:t>
            </a:r>
          </a:p>
          <a:p>
            <a:pPr>
              <a:buNone/>
            </a:pPr>
            <a:r>
              <a:rPr lang="en-US" sz="2400" dirty="0" smtClean="0"/>
              <a:t>	 – they hold a monopoly on </a:t>
            </a:r>
          </a:p>
          <a:p>
            <a:pPr>
              <a:buNone/>
            </a:pPr>
            <a:r>
              <a:rPr lang="en-US" sz="2400" dirty="0" smtClean="0"/>
              <a:t>		booking until 1915!!</a:t>
            </a:r>
          </a:p>
          <a:p>
            <a:pPr>
              <a:buNone/>
            </a:pPr>
            <a:endParaRPr lang="en-US" sz="2400" dirty="0" smtClean="0"/>
          </a:p>
          <a:p>
            <a:pPr>
              <a:buNone/>
            </a:pPr>
            <a:endParaRPr lang="en-US" sz="2400" dirty="0" smtClean="0"/>
          </a:p>
          <a:p>
            <a:r>
              <a:rPr lang="en-US" sz="2400" b="1" dirty="0" smtClean="0"/>
              <a:t>Early 20</a:t>
            </a:r>
            <a:r>
              <a:rPr lang="en-US" sz="2400" b="1" baseline="30000" dirty="0" smtClean="0"/>
              <a:t>th</a:t>
            </a:r>
            <a:r>
              <a:rPr lang="en-US" sz="2400" b="1" dirty="0" smtClean="0"/>
              <a:t> C… </a:t>
            </a:r>
            <a:r>
              <a:rPr lang="en-US" sz="2400" dirty="0" smtClean="0"/>
              <a:t>companies are pretty well gone – actors are hired for specific roles in specific plays.</a:t>
            </a:r>
            <a:endParaRPr lang="en-US" sz="2400" dirty="0"/>
          </a:p>
        </p:txBody>
      </p:sp>
      <p:pic>
        <p:nvPicPr>
          <p:cNvPr id="45058" name="Picture 2" descr="http://t1.gstatic.com/images?q=tbn:ANd9GcR6Un_9k-ndNHswmIhPFgWZRdWUmGXxP8bkRxjpBvUcvm4x2PY1"/>
          <p:cNvPicPr>
            <a:picLocks noChangeAspect="1" noChangeArrowheads="1"/>
          </p:cNvPicPr>
          <p:nvPr/>
        </p:nvPicPr>
        <p:blipFill>
          <a:blip r:embed="rId2"/>
          <a:srcRect/>
          <a:stretch>
            <a:fillRect/>
          </a:stretch>
        </p:blipFill>
        <p:spPr bwMode="auto">
          <a:xfrm rot="329500">
            <a:off x="4811853" y="3879777"/>
            <a:ext cx="3145594" cy="19785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itchFamily="82" charset="0"/>
              </a:rPr>
              <a:t>19</a:t>
            </a:r>
            <a:r>
              <a:rPr lang="en-US" baseline="30000" dirty="0" smtClean="0">
                <a:latin typeface="Magneto" pitchFamily="82" charset="0"/>
              </a:rPr>
              <a:t>th</a:t>
            </a:r>
            <a:r>
              <a:rPr lang="en-US" dirty="0" smtClean="0">
                <a:latin typeface="Magneto" pitchFamily="82" charset="0"/>
              </a:rPr>
              <a:t> Century Realism</a:t>
            </a:r>
            <a:endParaRPr lang="en-US" dirty="0">
              <a:latin typeface="Magneto" pitchFamily="82" charset="0"/>
            </a:endParaRPr>
          </a:p>
        </p:txBody>
      </p:sp>
      <p:sp>
        <p:nvSpPr>
          <p:cNvPr id="3" name="Content Placeholder 2"/>
          <p:cNvSpPr>
            <a:spLocks noGrp="1"/>
          </p:cNvSpPr>
          <p:nvPr>
            <p:ph idx="1"/>
          </p:nvPr>
        </p:nvSpPr>
        <p:spPr>
          <a:xfrm>
            <a:off x="457200" y="1371600"/>
            <a:ext cx="8229600" cy="5105400"/>
          </a:xfrm>
        </p:spPr>
        <p:txBody>
          <a:bodyPr/>
          <a:lstStyle/>
          <a:p>
            <a:r>
              <a:rPr lang="en-US" sz="2800" dirty="0" smtClean="0"/>
              <a:t>Begins in France c. 1850</a:t>
            </a:r>
          </a:p>
          <a:p>
            <a:endParaRPr lang="en-US" sz="2800" dirty="0" smtClean="0"/>
          </a:p>
          <a:p>
            <a:r>
              <a:rPr lang="en-US" sz="2800" dirty="0" smtClean="0"/>
              <a:t>Playwrights see their purpose to</a:t>
            </a:r>
          </a:p>
          <a:p>
            <a:pPr>
              <a:buNone/>
            </a:pPr>
            <a:r>
              <a:rPr lang="en-US" sz="2800" dirty="0" smtClean="0"/>
              <a:t>	 be revealing social ills &amp; injustices</a:t>
            </a:r>
          </a:p>
          <a:p>
            <a:pPr>
              <a:buNone/>
            </a:pPr>
            <a:endParaRPr lang="en-US" sz="2800" dirty="0" smtClean="0"/>
          </a:p>
          <a:p>
            <a:r>
              <a:rPr lang="en-US" sz="2800" dirty="0" smtClean="0"/>
              <a:t>Aided by tech advances that made for more believable settings:  the </a:t>
            </a:r>
            <a:r>
              <a:rPr lang="en-US" sz="2800" b="1" i="1" dirty="0" smtClean="0"/>
              <a:t>box set </a:t>
            </a:r>
            <a:r>
              <a:rPr lang="en-US" sz="2800" dirty="0" smtClean="0"/>
              <a:t>(sets look like the places they are supposed to be!) and </a:t>
            </a:r>
            <a:r>
              <a:rPr lang="en-US" sz="2800" b="1" i="1" dirty="0" smtClean="0"/>
              <a:t>gas lighting</a:t>
            </a:r>
            <a:r>
              <a:rPr lang="en-US" sz="2800" dirty="0" smtClean="0"/>
              <a:t> (allows specific lighting &amp; use of the upstage areas &amp; inside set pieces)</a:t>
            </a:r>
            <a:endParaRPr lang="en-US" sz="2800" dirty="0"/>
          </a:p>
        </p:txBody>
      </p:sp>
      <p:pic>
        <p:nvPicPr>
          <p:cNvPr id="63490" name="Picture 2" descr="http://t1.gstatic.com/images?q=tbn:ANd9GcRM6yftQnhnyfqt0SWuc4qf4DJCgRoHQoR37kVdu2fF7Jlc0GRfAA"/>
          <p:cNvPicPr>
            <a:picLocks noChangeAspect="1" noChangeArrowheads="1"/>
          </p:cNvPicPr>
          <p:nvPr/>
        </p:nvPicPr>
        <p:blipFill>
          <a:blip r:embed="rId2"/>
          <a:srcRect/>
          <a:stretch>
            <a:fillRect/>
          </a:stretch>
        </p:blipFill>
        <p:spPr bwMode="auto">
          <a:xfrm>
            <a:off x="6400800" y="1219200"/>
            <a:ext cx="2427563" cy="243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dirty="0" smtClean="0">
                <a:latin typeface="Magneto" pitchFamily="82" charset="0"/>
              </a:rPr>
              <a:t>The BOX set (or unit set)…</a:t>
            </a:r>
            <a:endParaRPr lang="en-US" sz="4000" dirty="0">
              <a:latin typeface="Magneto" pitchFamily="82" charset="0"/>
            </a:endParaRPr>
          </a:p>
        </p:txBody>
      </p:sp>
      <p:pic>
        <p:nvPicPr>
          <p:cNvPr id="62474" name="Picture 10" descr="http://aljung.com/images/baystreet/bbc2.jpg"/>
          <p:cNvPicPr>
            <a:picLocks noChangeAspect="1" noChangeArrowheads="1"/>
          </p:cNvPicPr>
          <p:nvPr/>
        </p:nvPicPr>
        <p:blipFill>
          <a:blip r:embed="rId2"/>
          <a:srcRect/>
          <a:stretch>
            <a:fillRect/>
          </a:stretch>
        </p:blipFill>
        <p:spPr bwMode="auto">
          <a:xfrm>
            <a:off x="1371600" y="1371600"/>
            <a:ext cx="6591300" cy="42195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agneto" pitchFamily="82" charset="0"/>
              </a:rPr>
              <a:t>19</a:t>
            </a:r>
            <a:r>
              <a:rPr lang="en-US" sz="4000" baseline="30000" dirty="0" smtClean="0">
                <a:latin typeface="Magneto" pitchFamily="82" charset="0"/>
              </a:rPr>
              <a:t>th</a:t>
            </a:r>
            <a:r>
              <a:rPr lang="en-US" sz="4000" dirty="0" smtClean="0">
                <a:latin typeface="Magneto" pitchFamily="82" charset="0"/>
              </a:rPr>
              <a:t> Century – Gas stage lighting</a:t>
            </a:r>
            <a:endParaRPr lang="en-US" sz="4000" dirty="0">
              <a:latin typeface="Magneto" pitchFamily="82" charset="0"/>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4" descr="http://t2.gstatic.com/images?q=tbn:ANd9GcQfllwcLQhML-Ikt1MhDWToI3AMfpo1vtGdmkwYWHU1FSa-x4kDRg"/>
          <p:cNvPicPr>
            <a:picLocks noChangeAspect="1" noChangeArrowheads="1"/>
          </p:cNvPicPr>
          <p:nvPr/>
        </p:nvPicPr>
        <p:blipFill>
          <a:blip r:embed="rId2"/>
          <a:srcRect/>
          <a:stretch>
            <a:fillRect/>
          </a:stretch>
        </p:blipFill>
        <p:spPr bwMode="auto">
          <a:xfrm>
            <a:off x="609599" y="2057400"/>
            <a:ext cx="3091043" cy="3733800"/>
          </a:xfrm>
          <a:prstGeom prst="rect">
            <a:avLst/>
          </a:prstGeom>
          <a:noFill/>
        </p:spPr>
      </p:pic>
      <p:pic>
        <p:nvPicPr>
          <p:cNvPr id="5" name="Picture 6" descr="http://t2.gstatic.com/images?q=tbn:ANd9GcS8Tmz6nHK5sUn6GB1R7s31A3YDpN_npn2tW7sHieTnVAXWc0A0"/>
          <p:cNvPicPr>
            <a:picLocks noChangeAspect="1" noChangeArrowheads="1"/>
          </p:cNvPicPr>
          <p:nvPr/>
        </p:nvPicPr>
        <p:blipFill>
          <a:blip r:embed="rId3"/>
          <a:srcRect/>
          <a:stretch>
            <a:fillRect/>
          </a:stretch>
        </p:blipFill>
        <p:spPr bwMode="auto">
          <a:xfrm>
            <a:off x="3886200" y="2590800"/>
            <a:ext cx="4853351" cy="274320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1880</Words>
  <Application>Microsoft Office PowerPoint</Application>
  <PresentationFormat>On-screen Show (4:3)</PresentationFormat>
  <Paragraphs>217</Paragraphs>
  <Slides>41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Bell MT</vt:lpstr>
      <vt:lpstr>Calibri</vt:lpstr>
      <vt:lpstr>Castellar</vt:lpstr>
      <vt:lpstr>Magneto</vt:lpstr>
      <vt:lpstr>Default Design</vt:lpstr>
      <vt:lpstr>19th to 21st Century Theatre</vt:lpstr>
      <vt:lpstr>19th Century Developments</vt:lpstr>
      <vt:lpstr>19th Century Melodrama</vt:lpstr>
      <vt:lpstr>19th Century Melodrama</vt:lpstr>
      <vt:lpstr>19th Century  Melodrama</vt:lpstr>
      <vt:lpstr>19th C Theatre Companies</vt:lpstr>
      <vt:lpstr>19th Century Realism</vt:lpstr>
      <vt:lpstr>The BOX set (or unit set)…</vt:lpstr>
      <vt:lpstr>19th Century – Gas stage lighting</vt:lpstr>
      <vt:lpstr>Henrik Ibsen Norway (1828 – 1906)</vt:lpstr>
      <vt:lpstr>George Bernard Shaw England/Ireland (1856 – 1950)</vt:lpstr>
      <vt:lpstr>George Bernard Shaw - Ireland</vt:lpstr>
      <vt:lpstr>Anton Chekhov  Russia (1860-1904)</vt:lpstr>
      <vt:lpstr>19th Century – the Director</vt:lpstr>
      <vt:lpstr>Konstantin Stanislavski Russia (1863 – 1938)</vt:lpstr>
      <vt:lpstr>Stanislavski’s “system”</vt:lpstr>
      <vt:lpstr>Stanislavski’s Principal of Opposites</vt:lpstr>
      <vt:lpstr>20th Century Theatre - Expressionism</vt:lpstr>
      <vt:lpstr>August Strinberg Sweden (1849 – 1912)</vt:lpstr>
      <vt:lpstr>Eugene O’Neill USA (1888 – 1953)</vt:lpstr>
      <vt:lpstr>20th Century Surrealism</vt:lpstr>
      <vt:lpstr>20th Century  Theatre of the Absurd</vt:lpstr>
      <vt:lpstr>Existentialism</vt:lpstr>
      <vt:lpstr>Samuel Beckett Ireland (1906 – 1989)</vt:lpstr>
      <vt:lpstr>Samuel Beckett </vt:lpstr>
      <vt:lpstr>Arthur Miller America (1915 – 2005)</vt:lpstr>
      <vt:lpstr>Tennessee Williams  American (1911 – 1983)</vt:lpstr>
      <vt:lpstr>Neil Simon American (1927 – present)</vt:lpstr>
      <vt:lpstr>August Wilson American (1945 – 2005)</vt:lpstr>
      <vt:lpstr>David Mamet  American (1947 – present)</vt:lpstr>
      <vt:lpstr>The American Musical 20th Century</vt:lpstr>
      <vt:lpstr>Showboat</vt:lpstr>
      <vt:lpstr>West Side Story</vt:lpstr>
      <vt:lpstr>PowerPoint Presentation</vt:lpstr>
      <vt:lpstr>PowerPoint Presentation</vt:lpstr>
      <vt:lpstr>PowerPoint Presentation</vt:lpstr>
      <vt:lpstr>PowerPoint Presentation</vt:lpstr>
      <vt:lpstr>20th &amp; 21st C Theatre Spaces</vt:lpstr>
      <vt:lpstr>20th &amp; 21st C Theatre Spaces</vt:lpstr>
      <vt:lpstr>20th &amp; 21st C Theatre Spaces</vt:lpstr>
      <vt:lpstr>20th &amp; 21st C Theatre Spaces</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Theatre</dc:title>
  <dc:creator>jcps</dc:creator>
  <cp:lastModifiedBy>Anderson, Faith L</cp:lastModifiedBy>
  <cp:revision>58</cp:revision>
  <dcterms:created xsi:type="dcterms:W3CDTF">2009-05-11T16:36:39Z</dcterms:created>
  <dcterms:modified xsi:type="dcterms:W3CDTF">2015-09-10T02:42:56Z</dcterms:modified>
</cp:coreProperties>
</file>